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5" r:id="rId3"/>
    <p:sldId id="266" r:id="rId4"/>
    <p:sldId id="264" r:id="rId5"/>
    <p:sldId id="267" r:id="rId6"/>
    <p:sldId id="285" r:id="rId7"/>
    <p:sldId id="286" r:id="rId8"/>
    <p:sldId id="268" r:id="rId9"/>
    <p:sldId id="276" r:id="rId10"/>
    <p:sldId id="273" r:id="rId11"/>
    <p:sldId id="281" r:id="rId12"/>
    <p:sldId id="280" r:id="rId13"/>
    <p:sldId id="283" r:id="rId14"/>
    <p:sldId id="257" r:id="rId15"/>
    <p:sldId id="270" r:id="rId16"/>
    <p:sldId id="272" r:id="rId17"/>
    <p:sldId id="259" r:id="rId18"/>
    <p:sldId id="260" r:id="rId19"/>
    <p:sldId id="278" r:id="rId20"/>
    <p:sldId id="279" r:id="rId21"/>
    <p:sldId id="277" r:id="rId22"/>
    <p:sldId id="262" r:id="rId23"/>
    <p:sldId id="284" r:id="rId24"/>
    <p:sldId id="274" r:id="rId25"/>
    <p:sldId id="271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1" autoAdjust="0"/>
    <p:restoredTop sz="94542" autoAdjust="0"/>
  </p:normalViewPr>
  <p:slideViewPr>
    <p:cSldViewPr>
      <p:cViewPr varScale="1">
        <p:scale>
          <a:sx n="74" d="100"/>
          <a:sy n="74" d="100"/>
        </p:scale>
        <p:origin x="138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D984C-3573-43F7-AB77-118F9FC78E44}" type="datetimeFigureOut">
              <a:rPr lang="ru-RU"/>
              <a:pPr>
                <a:defRPr/>
              </a:pPr>
              <a:t>04.05.2017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4DA76-6C49-4D16-B5B3-615356191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B0A16-1D15-4022-8A6F-67AF2D1BACE0}" type="datetimeFigureOut">
              <a:rPr lang="ru-RU"/>
              <a:pPr>
                <a:defRPr/>
              </a:pPr>
              <a:t>04.05.2017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0D41C-6DC3-49F6-92FA-76EF536CCB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DD63E-DE31-48F3-A6F9-4CE7B9E24DC5}" type="datetimeFigureOut">
              <a:rPr lang="ru-RU"/>
              <a:pPr>
                <a:defRPr/>
              </a:pPr>
              <a:t>04.05.2017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91EFF-A07B-4513-BE5C-ECB508CBC6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45B37-6539-467C-A223-F3825893556F}" type="datetimeFigureOut">
              <a:rPr lang="ru-RU"/>
              <a:pPr>
                <a:defRPr/>
              </a:pPr>
              <a:t>04.05.2017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784CF-D121-4C11-B99C-1B783692D4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81F9-E966-4EE9-98C7-7BB300908096}" type="datetimeFigureOut">
              <a:rPr lang="ru-RU"/>
              <a:pPr>
                <a:defRPr/>
              </a:pPr>
              <a:t>04.05.2017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0AF2F-18CA-496E-BFB8-0080B542E9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45B5D-437A-4C61-8596-997C134EBCB0}" type="datetimeFigureOut">
              <a:rPr lang="ru-RU"/>
              <a:pPr>
                <a:defRPr/>
              </a:pPr>
              <a:t>04.05.2017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FB863-432E-421F-9912-AAD00126CA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9EAAD-E8E5-44A5-B2FB-A8B05EFA2F63}" type="datetimeFigureOut">
              <a:rPr lang="ru-RU"/>
              <a:pPr>
                <a:defRPr/>
              </a:pPr>
              <a:t>04.05.2017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24FA1-3EBB-41CF-B9F2-8606362740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FDE27-BE68-4447-B144-C67A80FD614D}" type="datetimeFigureOut">
              <a:rPr lang="ru-RU"/>
              <a:pPr>
                <a:defRPr/>
              </a:pPr>
              <a:t>04.05.2017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CF8E4-9B2D-46FC-8478-215DC65CDD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F44DF-1991-4291-888C-296ADCD42ACC}" type="datetimeFigureOut">
              <a:rPr lang="ru-RU"/>
              <a:pPr>
                <a:defRPr/>
              </a:pPr>
              <a:t>04.05.2017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449AD-AAF0-4BE2-8DFD-1D34B30289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DC2A7-AF03-4DE5-A5D6-3320775D7392}" type="datetimeFigureOut">
              <a:rPr lang="ru-RU"/>
              <a:pPr>
                <a:defRPr/>
              </a:pPr>
              <a:t>04.05.2017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3090A-5117-4427-8741-3EECA31540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4E57-6232-4D81-8E36-6C7AE184C6F1}" type="datetimeFigureOut">
              <a:rPr lang="ru-RU"/>
              <a:pPr>
                <a:defRPr/>
              </a:pPr>
              <a:t>04.05.2017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430D2-4C4E-48C3-BFA6-FC124F83AE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748AB0-1C3C-4F76-8682-6D5FC39440FC}" type="datetimeFigureOut">
              <a:rPr lang="ru-RU"/>
              <a:pPr>
                <a:defRPr/>
              </a:pPr>
              <a:t>04.05.2017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AF4EB5-99CE-4D7E-8533-2437AEF910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555.wav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25866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«Бодрое утро».</a:t>
            </a:r>
            <a:br>
              <a:rPr lang="ru-RU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Предметно – развивающая среда спортивного зала:</a:t>
            </a:r>
            <a:br>
              <a:rPr lang="ru-RU" b="1" i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Нужно спортом заниматься , чтоб расти и развиваться».</a:t>
            </a:r>
            <a:endParaRPr lang="ru-RU" sz="24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71938"/>
            <a:ext cx="8229600" cy="2054225"/>
          </a:xfrm>
        </p:spPr>
        <p:txBody>
          <a:bodyPr/>
          <a:lstStyle/>
          <a:p>
            <a:pPr algn="ctr">
              <a:buFont typeface="Arial" pitchFamily="34" charset="0"/>
              <a:buNone/>
              <a:defRPr/>
            </a:pPr>
            <a:r>
              <a:rPr lang="ru-RU" b="1" i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Подготовила </a:t>
            </a:r>
            <a:r>
              <a:rPr lang="ru-RU" b="1" i="1" dirty="0" err="1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Могилевцева</a:t>
            </a:r>
            <a:r>
              <a:rPr lang="ru-RU" b="1" i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Е.В., инструктор по физ. культуре  ДОУ №30 общеразвивающего вида г.Щёкино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ru-RU" b="1" i="1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b="1" i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</a:t>
            </a:r>
            <a:endParaRPr lang="ru-RU" b="1" i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555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737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2011354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rgbClr val="9900FF"/>
                </a:solidFill>
              </a:rPr>
              <a:t>Утром делаем зарядку,</a:t>
            </a:r>
            <a:br>
              <a:rPr lang="ru-RU" sz="2400" dirty="0" smtClean="0">
                <a:solidFill>
                  <a:srgbClr val="9900FF"/>
                </a:solidFill>
              </a:rPr>
            </a:br>
            <a:r>
              <a:rPr lang="ru-RU" sz="2400" dirty="0" smtClean="0">
                <a:solidFill>
                  <a:srgbClr val="9900FF"/>
                </a:solidFill>
              </a:rPr>
              <a:t>                    Встали в зале по порядку.</a:t>
            </a:r>
            <a:br>
              <a:rPr lang="ru-RU" sz="2400" dirty="0" smtClean="0">
                <a:solidFill>
                  <a:srgbClr val="9900FF"/>
                </a:solidFill>
              </a:rPr>
            </a:br>
            <a:r>
              <a:rPr lang="ru-RU" sz="2400" dirty="0" smtClean="0">
                <a:solidFill>
                  <a:srgbClr val="9900FF"/>
                </a:solidFill>
              </a:rPr>
              <a:t>                                                Руки вверх и руки вниз,</a:t>
            </a:r>
            <a:br>
              <a:rPr lang="ru-RU" sz="2400" dirty="0" smtClean="0">
                <a:solidFill>
                  <a:srgbClr val="9900FF"/>
                </a:solidFill>
              </a:rPr>
            </a:br>
            <a:r>
              <a:rPr lang="ru-RU" sz="2400" dirty="0" smtClean="0">
                <a:solidFill>
                  <a:srgbClr val="9900FF"/>
                </a:solidFill>
              </a:rPr>
              <a:t>                                                                Крепким ,сильным становись.</a:t>
            </a:r>
            <a:endParaRPr lang="ru-RU" sz="2400" dirty="0">
              <a:solidFill>
                <a:srgbClr val="9900FF"/>
              </a:solidFill>
            </a:endParaRPr>
          </a:p>
        </p:txBody>
      </p:sp>
      <p:pic>
        <p:nvPicPr>
          <p:cNvPr id="24578" name="Picture 2" descr="C:\Users\я\Desktop\Могилевцева\Новая папка (2)\IMG_32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428868"/>
            <a:ext cx="5333509" cy="3962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4970796"/>
      </p:ext>
    </p:extLst>
  </p:cSld>
  <p:clrMapOvr>
    <a:masterClrMapping/>
  </p:clrMapOvr>
  <p:transition advTm="5141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4348" y="4929198"/>
            <a:ext cx="7715304" cy="1714512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В баскетбольное кольцо</a:t>
            </a:r>
          </a:p>
          <a:p>
            <a:r>
              <a:rPr lang="ru-RU" sz="2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               Делать учимся бросок.</a:t>
            </a:r>
          </a:p>
          <a:p>
            <a:r>
              <a:rPr lang="ru-RU" sz="2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Это очень не легко</a:t>
            </a:r>
          </a:p>
          <a:p>
            <a:r>
              <a:rPr lang="ru-RU" sz="2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Мяч летит наш высоко.</a:t>
            </a:r>
            <a:endParaRPr lang="ru-RU" sz="2400" b="1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3722" b="23722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Tm="4906">
    <p:split orient="vert"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4857760"/>
            <a:ext cx="8429684" cy="2000240"/>
          </a:xfrm>
        </p:spPr>
        <p:txBody>
          <a:bodyPr/>
          <a:lstStyle/>
          <a:p>
            <a:pPr algn="ctr"/>
            <a:r>
              <a:rPr lang="ru-RU" sz="28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С обручами мы идём,</a:t>
            </a:r>
          </a:p>
          <a:p>
            <a:pPr algn="ctr"/>
            <a:r>
              <a:rPr lang="ru-RU" sz="28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На плече его несём,</a:t>
            </a:r>
          </a:p>
          <a:p>
            <a:pPr algn="ctr"/>
            <a:r>
              <a:rPr lang="ru-RU" sz="28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Ноги дружно поднимай</a:t>
            </a:r>
          </a:p>
          <a:p>
            <a:pPr algn="ctr"/>
            <a:r>
              <a:rPr lang="ru-RU" sz="28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И от нас не отставай.</a:t>
            </a:r>
            <a:endParaRPr lang="ru-RU" sz="2800" b="1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3495" r="13495"/>
          <a:stretch>
            <a:fillRect/>
          </a:stretch>
        </p:blipFill>
        <p:spPr bwMode="auto">
          <a:xfrm>
            <a:off x="1785938" y="500043"/>
            <a:ext cx="5486400" cy="4000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Tm="4687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В нашем зале мы стоим</a:t>
            </a:r>
            <a:br>
              <a:rPr lang="ru-RU" sz="2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И на мячики глядим ,</a:t>
            </a:r>
            <a:br>
              <a:rPr lang="ru-RU" sz="2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Ты ногой его толкай ,</a:t>
            </a:r>
            <a:br>
              <a:rPr lang="ru-RU" sz="2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Только мяч не потеряй.</a:t>
            </a:r>
            <a:endParaRPr lang="ru-RU" sz="2400" b="1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214554"/>
            <a:ext cx="4038600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97885"/>
            <a:ext cx="4038600" cy="3330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4782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63"/>
            <a:ext cx="8229600" cy="16430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Построение развивающей среды в спортивном зале с учетом всех принципов  обеспечивает воспитанникам чувство психологической защищенности , помогает формированию личности, развитию  двигательных способностей, овладению разными способами  двигательной  деятельности.</a:t>
            </a:r>
            <a:r>
              <a:rPr lang="ru-RU" sz="2200" b="1" i="1" dirty="0" smtClean="0"/>
              <a:t/>
            </a:r>
            <a:br>
              <a:rPr lang="ru-RU" sz="2200" b="1" i="1" dirty="0" smtClean="0"/>
            </a:br>
            <a:endParaRPr lang="ru-RU" sz="2200" b="1" i="1" dirty="0" smtClean="0"/>
          </a:p>
        </p:txBody>
      </p:sp>
      <p:sp>
        <p:nvSpPr>
          <p:cNvPr id="8195" name="Прямоугольник 5"/>
          <p:cNvSpPr>
            <a:spLocks noChangeArrowheads="1"/>
          </p:cNvSpPr>
          <p:nvPr/>
        </p:nvSpPr>
        <p:spPr bwMode="auto">
          <a:xfrm>
            <a:off x="571500" y="4643438"/>
            <a:ext cx="80724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Созданная эстетическая среда, вызывает чувство радости, эмоционально-положительное отношение к двигательной деятельности, желание заниматься в спортивном зале, побуждает к  активности, способствует развитию ребенка.</a:t>
            </a:r>
            <a:endParaRPr lang="ru-RU" i="1">
              <a:solidFill>
                <a:srgbClr val="9900CC"/>
              </a:solidFill>
            </a:endParaRPr>
          </a:p>
        </p:txBody>
      </p:sp>
      <p:pic>
        <p:nvPicPr>
          <p:cNvPr id="7" name="Содержимое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178834"/>
            <a:ext cx="4235684" cy="2330285"/>
          </a:xfrm>
          <a:prstGeom prst="round2DiagRect">
            <a:avLst/>
          </a:prstGeom>
          <a:ln w="57150">
            <a:solidFill>
              <a:srgbClr val="0070C0"/>
            </a:solidFill>
          </a:ln>
        </p:spPr>
      </p:pic>
    </p:spTree>
  </p:cSld>
  <p:clrMapOvr>
    <a:masterClrMapping/>
  </p:clrMapOvr>
  <p:transition advTm="9375">
    <p:blind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136904" cy="3897635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06" name="Picture 2" descr="C:\Users\я\Pictures\DSCN0228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93096"/>
            <a:ext cx="3503732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я\Pictures\DSCN0241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066" y="4298219"/>
            <a:ext cx="3672408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172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78581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Закаляйся, если хочешь быть здоров!</a:t>
            </a:r>
            <a:endParaRPr lang="ru-RU" sz="3600" b="1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IMG_47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29256" y="2071678"/>
            <a:ext cx="3286148" cy="4433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0" y="1857375"/>
            <a:ext cx="4857752" cy="658813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Игры на свежем воздухе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4294967295"/>
          </p:nvPr>
        </p:nvSpPr>
        <p:spPr>
          <a:xfrm>
            <a:off x="4786315" y="1357298"/>
            <a:ext cx="4357686" cy="71438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Закаливание: ходьба по массажному коврику</a:t>
            </a:r>
            <a:endParaRPr lang="ru-RU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Users\я\Desktop\Могилевцева\Новая папка (2)\IMG_32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643182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379016"/>
      </p:ext>
    </p:extLst>
  </p:cSld>
  <p:clrMapOvr>
    <a:masterClrMapping/>
  </p:clrMapOvr>
  <p:transition advTm="4766">
    <p:split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9900FF"/>
                </a:solidFill>
                <a:latin typeface="Times New Roman" pitchFamily="18" charset="0"/>
              </a:rPr>
              <a:t>Созданы условия для охраны и профилактики заболеваний глаз, </a:t>
            </a:r>
            <a:r>
              <a:rPr lang="ru-RU" sz="28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массаж активных жизненных точек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  <p:sp>
        <p:nvSpPr>
          <p:cNvPr id="9219" name="Прямоугольник 5"/>
          <p:cNvSpPr>
            <a:spLocks noChangeArrowheads="1"/>
          </p:cNvSpPr>
          <p:nvPr/>
        </p:nvSpPr>
        <p:spPr bwMode="auto">
          <a:xfrm>
            <a:off x="500063" y="4857750"/>
            <a:ext cx="80724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Широко используются мячи с  целью коррекции нарушений опорно-двигательного аппарата и развития координационных способностей .</a:t>
            </a:r>
            <a:endParaRPr lang="ru-RU" sz="2400" i="1">
              <a:solidFill>
                <a:srgbClr val="9900FF"/>
              </a:solidFill>
            </a:endParaRPr>
          </a:p>
        </p:txBody>
      </p:sp>
      <p:pic>
        <p:nvPicPr>
          <p:cNvPr id="8" name="Содержимое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2000240"/>
            <a:ext cx="3365195" cy="2523896"/>
          </a:xfrm>
          <a:prstGeom prst="round2Diag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0" y="2000240"/>
            <a:ext cx="3382920" cy="2537190"/>
          </a:xfrm>
          <a:prstGeom prst="round2DiagRect">
            <a:avLst/>
          </a:prstGeom>
          <a:ln w="57150">
            <a:solidFill>
              <a:srgbClr val="0070C0"/>
            </a:solidFill>
          </a:ln>
        </p:spPr>
      </p:pic>
    </p:spTree>
  </p:cSld>
  <p:clrMapOvr>
    <a:masterClrMapping/>
  </p:clrMapOvr>
  <p:transition advTm="6640">
    <p:strips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i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Необычное использование обычных предметов</a:t>
            </a:r>
            <a:endParaRPr lang="ru-RU" sz="3200" b="1" i="1" smtClean="0">
              <a:solidFill>
                <a:srgbClr val="9900CC"/>
              </a:solidFill>
            </a:endParaRPr>
          </a:p>
        </p:txBody>
      </p:sp>
      <p:pic>
        <p:nvPicPr>
          <p:cNvPr id="7" name="Рисунок 6" descr="P101003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148064" y="4252492"/>
            <a:ext cx="3292159" cy="2184218"/>
          </a:xfrm>
          <a:prstGeom prst="round2Diag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лыжи.jpg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99592" y="4293569"/>
            <a:ext cx="3507310" cy="2143140"/>
          </a:xfrm>
          <a:prstGeom prst="round2Diag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0" name="Picture 6" descr="C:\Users\я\Pictures\DSCN0245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23904"/>
            <a:ext cx="4665598" cy="24838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438">
    <p:strip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2428892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В групповых комнатах среда организованна таким образом , что доступна для каждого ребёнка , освобождено пространство для двигательной активности . Дети  могут самостоятельно брать спорт . инвентарь и располагаться в любом месте групповой комнаты.</a:t>
            </a:r>
            <a:endParaRPr lang="ru-RU" sz="2400" b="1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N02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3071810"/>
            <a:ext cx="3357606" cy="3357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N02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3071810"/>
            <a:ext cx="3500444" cy="3357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6031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625" y="908050"/>
            <a:ext cx="8229600" cy="1800225"/>
          </a:xfr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33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Физкультурно-оздоровительная работа в ДОУ</a:t>
            </a:r>
            <a:endParaRPr lang="ru-RU" sz="4000" b="1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838" y="3933825"/>
            <a:ext cx="1554162" cy="15827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i="1" dirty="0">
                <a:solidFill>
                  <a:srgbClr val="FFFFFF"/>
                </a:solidFill>
                <a:latin typeface="Times New Roman" pitchFamily="18" charset="0"/>
              </a:rPr>
              <a:t>Динамический час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08850" y="3933825"/>
            <a:ext cx="1584325" cy="158273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i="1" dirty="0">
                <a:solidFill>
                  <a:srgbClr val="FFFFFF"/>
                </a:solidFill>
                <a:latin typeface="Times New Roman" pitchFamily="18" charset="0"/>
              </a:rPr>
              <a:t>Закаливание, массаж, </a:t>
            </a:r>
            <a:r>
              <a:rPr lang="ru-RU" sz="1400" b="1" i="1" dirty="0" err="1">
                <a:solidFill>
                  <a:srgbClr val="FFFFFF"/>
                </a:solidFill>
                <a:latin typeface="Times New Roman" pitchFamily="18" charset="0"/>
              </a:rPr>
              <a:t>физиопроцедуры</a:t>
            </a:r>
            <a:endParaRPr lang="ru-RU" sz="1400" b="1" i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388" y="3860800"/>
            <a:ext cx="1728787" cy="1635125"/>
          </a:xfrm>
          <a:prstGeom prst="rect">
            <a:avLst/>
          </a:prstGeom>
          <a:solidFill>
            <a:srgbClr val="99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i="1" dirty="0">
                <a:solidFill>
                  <a:srgbClr val="FFFFFF"/>
                </a:solidFill>
                <a:latin typeface="Times New Roman" pitchFamily="18" charset="0"/>
              </a:rPr>
              <a:t>Физкультурные занятия</a:t>
            </a:r>
          </a:p>
        </p:txBody>
      </p:sp>
      <p:cxnSp>
        <p:nvCxnSpPr>
          <p:cNvPr id="8" name="Прямая со стрелкой 7"/>
          <p:cNvCxnSpPr>
            <a:cxnSpLocks noChangeShapeType="1"/>
            <a:stCxn id="2" idx="2"/>
          </p:cNvCxnSpPr>
          <p:nvPr/>
        </p:nvCxnSpPr>
        <p:spPr bwMode="auto">
          <a:xfrm flipH="1">
            <a:off x="1042988" y="2708275"/>
            <a:ext cx="3500437" cy="1131888"/>
          </a:xfrm>
          <a:prstGeom prst="straightConnector1">
            <a:avLst/>
          </a:prstGeom>
          <a:noFill/>
          <a:ln w="9525" algn="ctr">
            <a:solidFill>
              <a:schemeClr val="accent1"/>
            </a:solidFill>
            <a:round/>
            <a:headEnd/>
            <a:tailEnd type="arrow" w="med" len="med"/>
          </a:ln>
        </p:spPr>
      </p:cxnSp>
      <p:cxnSp>
        <p:nvCxnSpPr>
          <p:cNvPr id="10" name="Прямая со стрелкой 9"/>
          <p:cNvCxnSpPr>
            <a:cxnSpLocks noChangeShapeType="1"/>
          </p:cNvCxnSpPr>
          <p:nvPr/>
        </p:nvCxnSpPr>
        <p:spPr bwMode="auto">
          <a:xfrm flipH="1">
            <a:off x="2843213" y="2708275"/>
            <a:ext cx="1700212" cy="1143000"/>
          </a:xfrm>
          <a:prstGeom prst="straightConnector1">
            <a:avLst/>
          </a:prstGeom>
          <a:noFill/>
          <a:ln w="9525" algn="ctr">
            <a:solidFill>
              <a:schemeClr val="accent1"/>
            </a:solidFill>
            <a:round/>
            <a:headEnd/>
            <a:tailEnd type="arrow" w="med" len="med"/>
          </a:ln>
        </p:spPr>
      </p:cxnSp>
      <p:cxnSp>
        <p:nvCxnSpPr>
          <p:cNvPr id="12" name="Прямая со стрелкой 11"/>
          <p:cNvCxnSpPr>
            <a:cxnSpLocks noChangeShapeType="1"/>
            <a:stCxn id="2" idx="2"/>
          </p:cNvCxnSpPr>
          <p:nvPr/>
        </p:nvCxnSpPr>
        <p:spPr bwMode="auto">
          <a:xfrm>
            <a:off x="4543425" y="2708275"/>
            <a:ext cx="3705225" cy="1279525"/>
          </a:xfrm>
          <a:prstGeom prst="straightConnector1">
            <a:avLst/>
          </a:prstGeom>
          <a:noFill/>
          <a:ln w="9525" algn="ctr">
            <a:solidFill>
              <a:schemeClr val="accent1"/>
            </a:solidFill>
            <a:round/>
            <a:headEnd/>
            <a:tailEnd type="arrow" w="med" len="med"/>
          </a:ln>
        </p:spPr>
      </p:cxnSp>
      <p:cxnSp>
        <p:nvCxnSpPr>
          <p:cNvPr id="3" name="Прямая со стрелкой 11"/>
          <p:cNvCxnSpPr>
            <a:cxnSpLocks noChangeShapeType="1"/>
          </p:cNvCxnSpPr>
          <p:nvPr/>
        </p:nvCxnSpPr>
        <p:spPr bwMode="auto">
          <a:xfrm>
            <a:off x="4500563" y="2708275"/>
            <a:ext cx="1800225" cy="1225550"/>
          </a:xfrm>
          <a:prstGeom prst="straightConnector1">
            <a:avLst/>
          </a:prstGeom>
          <a:noFill/>
          <a:ln w="9525" algn="ctr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7" name="Прямоугольник 3"/>
          <p:cNvSpPr/>
          <p:nvPr/>
        </p:nvSpPr>
        <p:spPr>
          <a:xfrm>
            <a:off x="5486400" y="3962400"/>
            <a:ext cx="1752600" cy="15541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i="1" dirty="0">
                <a:solidFill>
                  <a:srgbClr val="FFFFFF"/>
                </a:solidFill>
                <a:latin typeface="Times New Roman" pitchFamily="18" charset="0"/>
              </a:rPr>
              <a:t>Оздоровительные минутки, подвижные игры и физ.упр.на прогулке</a:t>
            </a:r>
          </a:p>
        </p:txBody>
      </p:sp>
      <p:sp>
        <p:nvSpPr>
          <p:cNvPr id="9" name="Прямоугольник 3"/>
          <p:cNvSpPr/>
          <p:nvPr/>
        </p:nvSpPr>
        <p:spPr>
          <a:xfrm>
            <a:off x="2051050" y="3933825"/>
            <a:ext cx="1584325" cy="158273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i="1" dirty="0">
                <a:solidFill>
                  <a:srgbClr val="FFFFFF"/>
                </a:solidFill>
                <a:latin typeface="Times New Roman" pitchFamily="18" charset="0"/>
              </a:rPr>
              <a:t>Утренняя гимнастика, </a:t>
            </a:r>
          </a:p>
          <a:p>
            <a:pPr algn="ctr"/>
            <a:endParaRPr lang="ru-RU" sz="1600" b="1" i="1" dirty="0">
              <a:solidFill>
                <a:srgbClr val="FFFFFF"/>
              </a:solidFill>
              <a:latin typeface="Times New Roman" pitchFamily="18" charset="0"/>
            </a:endParaRPr>
          </a:p>
          <a:p>
            <a:pPr algn="ctr"/>
            <a:r>
              <a:rPr lang="ru-RU" sz="1600" b="1" i="1" dirty="0">
                <a:solidFill>
                  <a:srgbClr val="FFFFFF"/>
                </a:solidFill>
                <a:latin typeface="Times New Roman" pitchFamily="18" charset="0"/>
              </a:rPr>
              <a:t>гимнастика после сна</a:t>
            </a:r>
          </a:p>
        </p:txBody>
      </p:sp>
      <p:cxnSp>
        <p:nvCxnSpPr>
          <p:cNvPr id="11" name="Прямая со стрелкой 9"/>
          <p:cNvCxnSpPr>
            <a:cxnSpLocks noChangeShapeType="1"/>
          </p:cNvCxnSpPr>
          <p:nvPr/>
        </p:nvCxnSpPr>
        <p:spPr bwMode="auto">
          <a:xfrm>
            <a:off x="4500563" y="2636838"/>
            <a:ext cx="0" cy="1287462"/>
          </a:xfrm>
          <a:prstGeom prst="straightConnector1">
            <a:avLst/>
          </a:prstGeom>
          <a:noFill/>
          <a:ln w="9525" algn="ctr">
            <a:solidFill>
              <a:schemeClr val="accent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advTm="675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28794" y="1000108"/>
            <a:ext cx="5786478" cy="804862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Кто со спортом дружит - тот здоровью  служит!</a:t>
            </a:r>
            <a:endParaRPr lang="ru-RU" sz="2000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IMG_425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53" b="53"/>
          <a:stretch>
            <a:fillRect/>
          </a:stretch>
        </p:blipFill>
        <p:spPr bwMode="auto">
          <a:xfrm>
            <a:off x="2071670" y="2000240"/>
            <a:ext cx="5486400" cy="4114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2813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Мероприятия </a:t>
            </a:r>
            <a:r>
              <a:rPr lang="ru-RU" sz="4000" b="1" i="1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40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– оздоровительной направленности 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гимнастика после дневного сна;</a:t>
            </a:r>
          </a:p>
          <a:p>
            <a:pPr>
              <a:lnSpc>
                <a:spcPct val="90000"/>
              </a:lnSpc>
            </a:pP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пальчиковый </a:t>
            </a:r>
            <a:r>
              <a:rPr lang="ru-RU" sz="20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игротренинг</a:t>
            </a: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90000"/>
              </a:lnSpc>
            </a:pP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-элементы </a:t>
            </a:r>
            <a:r>
              <a:rPr lang="ru-RU" sz="20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самомассажа</a:t>
            </a: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90000"/>
              </a:lnSpc>
            </a:pP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дыхательные упражнения </a:t>
            </a:r>
          </a:p>
          <a:p>
            <a:pPr>
              <a:lnSpc>
                <a:spcPct val="90000"/>
              </a:lnSpc>
            </a:pP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упражнения для укрепления глазных мышц;</a:t>
            </a:r>
          </a:p>
          <a:p>
            <a:pPr>
              <a:lnSpc>
                <a:spcPct val="90000"/>
              </a:lnSpc>
            </a:pPr>
            <a:r>
              <a:rPr lang="ru-RU" sz="20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логоритмические</a:t>
            </a: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упражнения;</a:t>
            </a:r>
          </a:p>
          <a:p>
            <a:pPr>
              <a:lnSpc>
                <a:spcPct val="90000"/>
              </a:lnSpc>
            </a:pP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упражнения для занятий с элементами йоги. </a:t>
            </a:r>
          </a:p>
        </p:txBody>
      </p:sp>
      <p:pic>
        <p:nvPicPr>
          <p:cNvPr id="120838" name="Picture 6" descr="Фото-0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4143380"/>
            <a:ext cx="2928958" cy="2223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E:\IMG_476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72264" y="3214686"/>
            <a:ext cx="2143140" cy="3290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5343"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6215106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Спортивно-оздоровительная предметная среда помогает содействовать решению как специфических задач развития двигательной активности, моторики детей, так и задач их гармоничного развития.</a:t>
            </a:r>
            <a:r>
              <a:rPr lang="ru-RU" b="1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 smtClean="0">
              <a:solidFill>
                <a:srgbClr val="9900CC"/>
              </a:solidFill>
            </a:endParaRPr>
          </a:p>
        </p:txBody>
      </p:sp>
      <p:sp>
        <p:nvSpPr>
          <p:cNvPr id="11267" name="Содержимое 4"/>
          <p:cNvSpPr>
            <a:spLocks noGrp="1"/>
          </p:cNvSpPr>
          <p:nvPr>
            <p:ph idx="1"/>
          </p:nvPr>
        </p:nvSpPr>
        <p:spPr>
          <a:xfrm>
            <a:off x="571500" y="4500563"/>
            <a:ext cx="8229600" cy="1625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eaLnBrk="1" hangingPunct="1">
              <a:buFont typeface="Arial" charset="0"/>
              <a:buNone/>
            </a:pPr>
            <a:r>
              <a:rPr lang="ru-RU" sz="40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</p:txBody>
      </p:sp>
    </p:spTree>
  </p:cSld>
  <p:clrMapOvr>
    <a:masterClrMapping/>
  </p:clrMapOvr>
  <p:transition advTm="3110">
    <p:plu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елец\Desktop\тренажеры\IMG_2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60648"/>
            <a:ext cx="3458989" cy="2808312"/>
          </a:xfrm>
          <a:prstGeom prst="rect">
            <a:avLst/>
          </a:prstGeom>
          <a:noFill/>
        </p:spPr>
      </p:pic>
      <p:pic>
        <p:nvPicPr>
          <p:cNvPr id="1027" name="Picture 3" descr="C:\Users\Владелец\Desktop\тренажеры\IMG_2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284984"/>
            <a:ext cx="3494485" cy="3124200"/>
          </a:xfrm>
          <a:prstGeom prst="rect">
            <a:avLst/>
          </a:prstGeom>
          <a:noFill/>
        </p:spPr>
      </p:pic>
      <p:pic>
        <p:nvPicPr>
          <p:cNvPr id="1028" name="Picture 4" descr="C:\Users\Владелец\Desktop\тренажеры\IMG_23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284984"/>
            <a:ext cx="3339207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Наши спортивные достижения!</a:t>
            </a:r>
            <a:endParaRPr lang="ru-RU" sz="2800" b="1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C:\Documents and Settings\user\Мои документы\Мои рисунки\Изображение\Изображение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899" y="1920875"/>
            <a:ext cx="3221201" cy="4433888"/>
          </a:xfrm>
          <a:prstGeom prst="rect">
            <a:avLst/>
          </a:prstGeom>
          <a:noFill/>
        </p:spPr>
      </p:pic>
      <p:pic>
        <p:nvPicPr>
          <p:cNvPr id="6" name="Picture 2" descr="C:\Documents and Settings\user\Рабочий стол\P10104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4026576"/>
      </p:ext>
    </p:extLst>
  </p:cSld>
  <p:clrMapOvr>
    <a:masterClrMapping/>
  </p:clrMapOvr>
  <p:transition advTm="4562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ъект 2"/>
          <p:cNvSpPr>
            <a:spLocks noGrp="1"/>
          </p:cNvSpPr>
          <p:nvPr>
            <p:ph idx="1"/>
          </p:nvPr>
        </p:nvSpPr>
        <p:spPr>
          <a:xfrm>
            <a:off x="827088" y="5084763"/>
            <a:ext cx="7561262" cy="1512887"/>
          </a:xfrm>
        </p:spPr>
        <p:txBody>
          <a:bodyPr/>
          <a:lstStyle/>
          <a:p>
            <a:pPr marL="457200" lvl="1" indent="0" algn="ctr">
              <a:buFont typeface="Arial" charset="0"/>
              <a:buNone/>
            </a:pPr>
            <a:r>
              <a:rPr lang="ru-RU" sz="4800" b="1" i="1" smtClean="0">
                <a:solidFill>
                  <a:srgbClr val="9900FF"/>
                </a:solidFill>
              </a:rPr>
              <a:t>Спасибо за внимание!</a:t>
            </a:r>
          </a:p>
        </p:txBody>
      </p:sp>
      <p:pic>
        <p:nvPicPr>
          <p:cNvPr id="12291" name="Picture 2" descr="C:\Users\я\Pictures\DSC00027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60350"/>
            <a:ext cx="6697663" cy="4681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3938"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88913"/>
            <a:ext cx="4824413" cy="30972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ru-RU" sz="1700" dirty="0" smtClean="0">
              <a:ea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1500" b="1" i="1" dirty="0" smtClean="0">
                <a:solidFill>
                  <a:srgbClr val="9900FF"/>
                </a:solidFill>
                <a:ea typeface="Calibri" pitchFamily="34" charset="0"/>
                <a:cs typeface="Calibri" pitchFamily="34" charset="0"/>
              </a:rPr>
              <a:t>Есть у нас спортивный зал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1500" b="1" i="1" dirty="0" smtClean="0">
                <a:solidFill>
                  <a:srgbClr val="9900FF"/>
                </a:solidFill>
                <a:ea typeface="Calibri" pitchFamily="34" charset="0"/>
                <a:cs typeface="Calibri" pitchFamily="34" charset="0"/>
              </a:rPr>
              <a:t>        Ты такого не встречал.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1500" b="1" i="1" dirty="0" smtClean="0">
                <a:solidFill>
                  <a:srgbClr val="9900FF"/>
                </a:solidFill>
                <a:ea typeface="Calibri" pitchFamily="34" charset="0"/>
                <a:cs typeface="Calibri" pitchFamily="34" charset="0"/>
              </a:rPr>
              <a:t>                      Посмотри, какое диво,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1500" b="1" i="1" dirty="0" smtClean="0">
                <a:solidFill>
                  <a:srgbClr val="9900FF"/>
                </a:solidFill>
                <a:ea typeface="Calibri" pitchFamily="34" charset="0"/>
                <a:cs typeface="Calibri" pitchFamily="34" charset="0"/>
              </a:rPr>
              <a:t>                                     И чего тут только нет: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1500" b="1" i="1" dirty="0" smtClean="0">
                <a:solidFill>
                  <a:srgbClr val="9900FF"/>
                </a:solidFill>
                <a:ea typeface="Calibri" pitchFamily="34" charset="0"/>
                <a:cs typeface="Calibri" pitchFamily="34" charset="0"/>
              </a:rPr>
              <a:t>                                                       Кегли, обручи, скакалки,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1500" b="1" i="1" dirty="0" smtClean="0">
                <a:solidFill>
                  <a:srgbClr val="9900FF"/>
                </a:solidFill>
                <a:ea typeface="Calibri" pitchFamily="34" charset="0"/>
                <a:cs typeface="Calibri" pitchFamily="34" charset="0"/>
              </a:rPr>
              <a:t>                                       Гимнастические палки,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1500" b="1" i="1" dirty="0" smtClean="0">
                <a:solidFill>
                  <a:srgbClr val="9900FF"/>
                </a:solidFill>
                <a:ea typeface="Calibri" pitchFamily="34" charset="0"/>
                <a:cs typeface="Calibri" pitchFamily="34" charset="0"/>
              </a:rPr>
              <a:t>                        Дуги, лестницы, мячи,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1500" b="1" i="1" dirty="0" smtClean="0">
                <a:solidFill>
                  <a:srgbClr val="9900FF"/>
                </a:solidFill>
                <a:ea typeface="Calibri" pitchFamily="34" charset="0"/>
                <a:cs typeface="Calibri" pitchFamily="34" charset="0"/>
              </a:rPr>
              <a:t>             Разноцветные флажки.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1500" b="1" i="1" dirty="0" smtClean="0">
                <a:solidFill>
                  <a:srgbClr val="9900FF"/>
                </a:solidFill>
                <a:ea typeface="Calibri" pitchFamily="34" charset="0"/>
                <a:cs typeface="Calibri" pitchFamily="34" charset="0"/>
              </a:rPr>
              <a:t>       Есть эспандер и батут,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1500" b="1" i="1" dirty="0" smtClean="0">
                <a:solidFill>
                  <a:srgbClr val="9900FF"/>
                </a:solidFill>
                <a:ea typeface="Calibri" pitchFamily="34" charset="0"/>
                <a:cs typeface="Calibri" pitchFamily="34" charset="0"/>
              </a:rPr>
              <a:t> Заниматься нас зовут. </a:t>
            </a:r>
          </a:p>
        </p:txBody>
      </p:sp>
      <p:pic>
        <p:nvPicPr>
          <p:cNvPr id="19458" name="Picture 2" descr="C:\Users\я\Pictures\DSCN0238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124924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я\Pictures\DSCN0226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5577"/>
            <a:ext cx="3868837" cy="2904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344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500063"/>
            <a:ext cx="8229600" cy="917575"/>
          </a:xfrm>
        </p:spPr>
        <p:txBody>
          <a:bodyPr/>
          <a:lstStyle/>
          <a:p>
            <a:pPr eaLnBrk="1" hangingPunct="1"/>
            <a:r>
              <a:rPr lang="ru-RU" sz="28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Предметно-развивающая среда спортивного зала</a:t>
            </a:r>
            <a:r>
              <a:rPr lang="ru-RU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rgbClr val="9900CC"/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457200" y="3571875"/>
            <a:ext cx="8229600" cy="2554288"/>
          </a:xfrm>
        </p:spPr>
        <p:txBody>
          <a:bodyPr/>
          <a:lstStyle/>
          <a:p>
            <a:pPr eaLnBrk="1" hangingPunct="1"/>
            <a:r>
              <a:rPr lang="ru-RU" sz="1600" b="1" i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Для успешной реализации оздоровительных задач, решаемых в ДОУ, необходимо соблюдение многих условий, одним из которых является создание предметно-пространственной среды спортивного зала. В спортивный зал , который не только заполнен необходимым оборудованием, позволяющим увлечь ребят двигательной деятельностью, но и привлекает своей яркостью,  оформлением, ребятам всегда захочется вернуться. Правильное расположение спортивного инвентаря, позволяет рационально использовать время, отведенное на занятие, его разнообразие позволяет увлечь двигательной деятельностью, а творческий подход педагога, обеспечивает неисчерпаемый интерес дошколят к занятиям в спортивном зале.</a:t>
            </a:r>
          </a:p>
        </p:txBody>
      </p:sp>
      <p:sp>
        <p:nvSpPr>
          <p:cNvPr id="4100" name="Прямоугольник 3"/>
          <p:cNvSpPr>
            <a:spLocks noChangeArrowheads="1"/>
          </p:cNvSpPr>
          <p:nvPr/>
        </p:nvSpPr>
        <p:spPr bwMode="auto">
          <a:xfrm>
            <a:off x="4071938" y="1285875"/>
            <a:ext cx="4572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Чтобы сделать ребенка умным и рассудительным, сделайте его крепким и здоровым: пусть  он работает, кричит, пусть он находится в постоянном движении»</a:t>
            </a:r>
            <a:b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b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Жан Жак Руссо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dlja_va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214422"/>
            <a:ext cx="3499252" cy="2214578"/>
          </a:xfrm>
          <a:prstGeom prst="rect">
            <a:avLst/>
          </a:prstGeom>
        </p:spPr>
      </p:pic>
    </p:spTree>
  </p:cSld>
  <p:clrMapOvr>
    <a:masterClrMapping/>
  </p:clrMapOvr>
  <p:transition advTm="15297"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ъект 2"/>
          <p:cNvSpPr>
            <a:spLocks noGrp="1"/>
          </p:cNvSpPr>
          <p:nvPr>
            <p:ph idx="1"/>
          </p:nvPr>
        </p:nvSpPr>
        <p:spPr>
          <a:xfrm>
            <a:off x="539750" y="0"/>
            <a:ext cx="8147050" cy="6858000"/>
          </a:xfrm>
        </p:spPr>
        <p:txBody>
          <a:bodyPr/>
          <a:lstStyle/>
          <a:p>
            <a:pPr marL="136525" indent="0" algn="ctr">
              <a:buFont typeface="Arial" charset="0"/>
              <a:buNone/>
            </a:pPr>
            <a:r>
              <a:rPr lang="ru-RU" sz="1600" b="1" i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Предметно-развивающая среда спортивного зала должна:</a:t>
            </a:r>
          </a:p>
          <a:p>
            <a:pPr marL="136525" indent="0">
              <a:buFont typeface="Arial" charset="0"/>
              <a:buNone/>
            </a:pPr>
            <a:r>
              <a:rPr lang="ru-RU" sz="1600" b="1" i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Удовлетворять потребности детей в двигательной активности.</a:t>
            </a:r>
          </a:p>
          <a:p>
            <a:pPr marL="136525" indent="0">
              <a:buFont typeface="Arial" charset="0"/>
              <a:buNone/>
            </a:pPr>
            <a:r>
              <a:rPr lang="ru-RU" sz="1600" b="1" i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Удовлетворять самостоятельную двигательную активность детей на основе использования ими накопленных знаний в области физической культуры.</a:t>
            </a:r>
          </a:p>
          <a:p>
            <a:pPr marL="136525" indent="0">
              <a:buFont typeface="Arial" charset="0"/>
              <a:buNone/>
            </a:pPr>
            <a:r>
              <a:rPr lang="ru-RU" sz="1600" b="1" i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Формировать способность контролировать свои эмоции в движении, передавать ощущения, эмоции в речи . Способствовать в профилактики негативных эмоций.</a:t>
            </a:r>
          </a:p>
          <a:p>
            <a:pPr marL="136525" indent="0">
              <a:buFont typeface="Arial" charset="0"/>
              <a:buNone/>
            </a:pPr>
            <a:r>
              <a:rPr lang="ru-RU" sz="1600" b="1" i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Развивать потребность в творческом самовыражении через физическую активность.</a:t>
            </a:r>
          </a:p>
          <a:p>
            <a:pPr marL="136525" indent="0">
              <a:buFont typeface="Arial" charset="0"/>
              <a:buNone/>
            </a:pPr>
            <a:r>
              <a:rPr lang="ru-RU" sz="1600" b="1" i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Должна быть оснащена тех . средствами.</a:t>
            </a:r>
          </a:p>
        </p:txBody>
      </p:sp>
      <p:pic>
        <p:nvPicPr>
          <p:cNvPr id="5123" name="Picture 2" descr="C:\Users\я\Pictures\DSCN0234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2636838"/>
            <a:ext cx="7200900" cy="3960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10063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ладелец\Desktop\P1040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2808312" cy="2592288"/>
          </a:xfrm>
          <a:prstGeom prst="rect">
            <a:avLst/>
          </a:prstGeom>
          <a:noFill/>
        </p:spPr>
      </p:pic>
      <p:pic>
        <p:nvPicPr>
          <p:cNvPr id="2051" name="Picture 3" descr="C:\Users\Владелец\Desktop\P10406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88640"/>
            <a:ext cx="2672333" cy="2664296"/>
          </a:xfrm>
          <a:prstGeom prst="rect">
            <a:avLst/>
          </a:prstGeom>
          <a:noFill/>
        </p:spPr>
      </p:pic>
      <p:pic>
        <p:nvPicPr>
          <p:cNvPr id="2052" name="Picture 4" descr="C:\Users\Владелец\Desktop\P10406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861048"/>
            <a:ext cx="2744341" cy="2736304"/>
          </a:xfrm>
          <a:prstGeom prst="rect">
            <a:avLst/>
          </a:prstGeom>
          <a:noFill/>
        </p:spPr>
      </p:pic>
      <p:pic>
        <p:nvPicPr>
          <p:cNvPr id="2053" name="Picture 5" descr="C:\Users\Владелец\Desktop\P10407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861048"/>
            <a:ext cx="2880320" cy="2664296"/>
          </a:xfrm>
          <a:prstGeom prst="rect">
            <a:avLst/>
          </a:prstGeom>
          <a:noFill/>
        </p:spPr>
      </p:pic>
      <p:pic>
        <p:nvPicPr>
          <p:cNvPr id="2054" name="Picture 6" descr="C:\Users\Владелец\Desktop\P10406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1556792"/>
            <a:ext cx="2600325" cy="2527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ладелец\Desktop\P10406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92696"/>
            <a:ext cx="3384376" cy="2952328"/>
          </a:xfrm>
          <a:prstGeom prst="rect">
            <a:avLst/>
          </a:prstGeom>
          <a:noFill/>
        </p:spPr>
      </p:pic>
      <p:pic>
        <p:nvPicPr>
          <p:cNvPr id="3075" name="Picture 3" descr="C:\Users\Владелец\Desktop\P10406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75" y="692696"/>
            <a:ext cx="3356049" cy="2952328"/>
          </a:xfrm>
          <a:prstGeom prst="rect">
            <a:avLst/>
          </a:prstGeom>
          <a:noFill/>
        </p:spPr>
      </p:pic>
      <p:pic>
        <p:nvPicPr>
          <p:cNvPr id="3076" name="Picture 4" descr="C:\Users\Владелец\Desktop\P10406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645024"/>
            <a:ext cx="3456384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ъект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6480175"/>
          </a:xfrm>
        </p:spPr>
        <p:txBody>
          <a:bodyPr/>
          <a:lstStyle/>
          <a:p>
            <a:pPr marL="136525" indent="0" algn="ctr">
              <a:buFont typeface="Arial" charset="0"/>
              <a:buNone/>
            </a:pPr>
            <a:endParaRPr lang="ru-RU" sz="2000" smtClean="0">
              <a:solidFill>
                <a:srgbClr val="9900FF"/>
              </a:solidFill>
              <a:ea typeface="Calibri" pitchFamily="34" charset="0"/>
              <a:cs typeface="Calibri" pitchFamily="34" charset="0"/>
            </a:endParaRPr>
          </a:p>
          <a:p>
            <a:pPr marL="136525" indent="0" algn="ctr">
              <a:buFont typeface="Arial" charset="0"/>
              <a:buNone/>
            </a:pPr>
            <a:r>
              <a:rPr lang="ru-RU" sz="2000" b="1" i="1" smtClean="0">
                <a:solidFill>
                  <a:srgbClr val="9900FF"/>
                </a:solidFill>
                <a:ea typeface="Calibri" pitchFamily="34" charset="0"/>
                <a:cs typeface="Calibri" pitchFamily="34" charset="0"/>
              </a:rPr>
              <a:t>Физ. инструктор должен: </a:t>
            </a:r>
          </a:p>
          <a:p>
            <a:pPr marL="136525" indent="0">
              <a:buFont typeface="Arial" charset="0"/>
              <a:buNone/>
            </a:pPr>
            <a:r>
              <a:rPr lang="ru-RU" sz="1600" b="1" i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ознакомить детей с нормами  и правилами безопасности в двигательной деятельности , развивать самооценку собственных достижений в области физической культуры.</a:t>
            </a:r>
          </a:p>
          <a:p>
            <a:pPr marL="136525" indent="0">
              <a:buFont typeface="Arial" charset="0"/>
              <a:buNone/>
            </a:pPr>
            <a:r>
              <a:rPr lang="ru-RU" sz="1600" b="1" i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Формировать навыки выполнения правил безопасного использования физкультурного оборудования</a:t>
            </a:r>
          </a:p>
          <a:p>
            <a:pPr marL="136525" indent="0">
              <a:buFont typeface="Arial" charset="0"/>
              <a:buNone/>
            </a:pPr>
            <a:r>
              <a:rPr lang="ru-RU" sz="1600" b="1" i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Развивать умение налаживать отношения со сверстниками в совместных видах физической деятельности в соответствии с принятыми правилами и нормами.</a:t>
            </a:r>
          </a:p>
          <a:p>
            <a:pPr marL="136525" indent="0">
              <a:buFont typeface="Arial" charset="0"/>
              <a:buNone/>
            </a:pPr>
            <a:r>
              <a:rPr lang="ru-RU" sz="1600" b="1" i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Развить способность после рассматривания книжных иллюстраций , схем воспроизводить по ним основные движения, комплексы упражнений.</a:t>
            </a:r>
          </a:p>
          <a:p>
            <a:pPr marL="136525" indent="0">
              <a:buFont typeface="Arial" charset="0"/>
              <a:buNone/>
            </a:pPr>
            <a:r>
              <a:rPr lang="ru-RU" sz="1600" b="1" i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Ознакомить детей с видами спорта , спортивными сооружениями , оборудованием , великими достижениями российских спортсменов.</a:t>
            </a:r>
          </a:p>
          <a:p>
            <a:pPr marL="136525" indent="0">
              <a:buFont typeface="Arial" charset="0"/>
              <a:buNone/>
            </a:pPr>
            <a:r>
              <a:rPr lang="ru-RU" sz="1600" b="1" i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Развить представления детей об основных способах обеспечения и укрепления их здоровья.</a:t>
            </a:r>
          </a:p>
          <a:p>
            <a:pPr marL="136525" indent="0">
              <a:buFont typeface="Arial" charset="0"/>
              <a:buNone/>
            </a:pPr>
            <a:r>
              <a:rPr lang="ru-RU" sz="1600" b="1" i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Формировать представления о том , что полезно и что вредно для здоровья ; что безопасность зависит от самого ребенка , от соблюдения гигиенических правил , предвидеть и избежать возможную опасность.</a:t>
            </a:r>
          </a:p>
          <a:p>
            <a:pPr marL="136525" indent="0">
              <a:buFont typeface="Arial" charset="0"/>
              <a:buNone/>
            </a:pPr>
            <a:r>
              <a:rPr lang="ru-RU" sz="1600" b="1" i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Формировать представления о культуре здоровья и путях его сохранения , развития.</a:t>
            </a:r>
          </a:p>
          <a:p>
            <a:pPr marL="136525" indent="0">
              <a:buFont typeface="Arial" charset="0"/>
              <a:buNone/>
            </a:pPr>
            <a:r>
              <a:rPr lang="ru-RU" sz="1600" b="1" i="1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Таким образом предметно - развивающая среда  должна способствовать реализации главной задачи ФГОС: развитие и становление целостной личности ребенка , а так же выработать у него желание познавать и развиваться дальше.</a:t>
            </a:r>
          </a:p>
        </p:txBody>
      </p:sp>
    </p:spTree>
  </p:cSld>
  <p:clrMapOvr>
    <a:masterClrMapping/>
  </p:clrMapOvr>
  <p:transition advTm="13907">
    <p:wheel spokes="2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153400" cy="1524000"/>
          </a:xfrm>
        </p:spPr>
        <p:txBody>
          <a:bodyPr/>
          <a:lstStyle/>
          <a:p>
            <a:r>
              <a:rPr lang="ru-RU" sz="32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Утренняя гимнастика- важный элемент двигательного режима и физического развития  детей </a:t>
            </a:r>
            <a:r>
              <a:rPr lang="ru-RU" sz="32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229600" cy="48006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Задача : активизация организма ребенка, подготовка к </a:t>
            </a:r>
            <a:r>
              <a:rPr lang="ru-RU" sz="2000" b="1" i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предстоящей более </a:t>
            </a: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интенсивной деятельности.</a:t>
            </a:r>
            <a:r>
              <a:rPr lang="ru-RU" sz="20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проведения</a:t>
            </a:r>
            <a:r>
              <a:rPr lang="ru-RU" sz="20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традиционная форма с использованием ОРУ,</a:t>
            </a:r>
          </a:p>
          <a:p>
            <a:pPr>
              <a:lnSpc>
                <a:spcPct val="80000"/>
              </a:lnSpc>
            </a:pP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обыгрывание какого-нибудь сюжета «Воробушки», «Прогулка в лес» и др.,</a:t>
            </a:r>
          </a:p>
          <a:p>
            <a:pPr>
              <a:lnSpc>
                <a:spcPct val="80000"/>
              </a:lnSpc>
            </a:pP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подвижные игры с разным уровнем подвижности (среднем – в начале, </a:t>
            </a:r>
            <a:r>
              <a:rPr lang="ru-RU" sz="2000" b="1" i="1" dirty="0" err="1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средне-большим</a:t>
            </a: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– в середине и малым -  в конце),</a:t>
            </a:r>
          </a:p>
          <a:p>
            <a:pPr>
              <a:lnSpc>
                <a:spcPct val="80000"/>
              </a:lnSpc>
            </a:pP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использование элементов ритмической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гимнастики, танцевальных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упражнений, хороводов и др.,</a:t>
            </a:r>
          </a:p>
          <a:p>
            <a:pPr>
              <a:lnSpc>
                <a:spcPct val="80000"/>
              </a:lnSpc>
            </a:pPr>
            <a:r>
              <a:rPr lang="ru-RU" sz="2000" b="1" i="1" dirty="0">
                <a:solidFill>
                  <a:srgbClr val="99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оздоровительный бег</a:t>
            </a:r>
            <a:r>
              <a:rPr lang="ru-RU" sz="2000" b="1" i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i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32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0694" y="4357694"/>
            <a:ext cx="3000364" cy="2326813"/>
          </a:xfrm>
          <a:prstGeom prst="rect">
            <a:avLst/>
          </a:prstGeom>
        </p:spPr>
      </p:pic>
    </p:spTree>
  </p:cSld>
  <p:clrMapOvr>
    <a:masterClrMapping/>
  </p:clrMapOvr>
  <p:transition advTm="8906"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793</Words>
  <Application>Microsoft Office PowerPoint</Application>
  <PresentationFormat>Экран (4:3)</PresentationFormat>
  <Paragraphs>85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Тема Office</vt:lpstr>
      <vt:lpstr>«Бодрое утро». Предметно – развивающая среда спортивного зала: «Нужно спортом заниматься , чтоб расти и развиваться».</vt:lpstr>
      <vt:lpstr>Физкультурно-оздоровительная работа в ДОУ</vt:lpstr>
      <vt:lpstr>Презентация PowerPoint</vt:lpstr>
      <vt:lpstr>Предметно-развивающая среда спортивного зала </vt:lpstr>
      <vt:lpstr>Презентация PowerPoint</vt:lpstr>
      <vt:lpstr>Презентация PowerPoint</vt:lpstr>
      <vt:lpstr>Презентация PowerPoint</vt:lpstr>
      <vt:lpstr>Презентация PowerPoint</vt:lpstr>
      <vt:lpstr>Утренняя гимнастика- важный элемент двигательного режима и физического развития  детей .</vt:lpstr>
      <vt:lpstr>Утром делаем зарядку,                     Встали в зале по порядку.                                                 Руки вверх и руки вниз,                                                                 Крепким ,сильным становись.</vt:lpstr>
      <vt:lpstr>Презентация PowerPoint</vt:lpstr>
      <vt:lpstr>Презентация PowerPoint</vt:lpstr>
      <vt:lpstr>В нашем зале мы стоим И на мячики глядим , Ты ногой его толкай , Только мяч не потеряй.</vt:lpstr>
      <vt:lpstr> Построение развивающей среды в спортивном зале с учетом всех принципов  обеспечивает воспитанникам чувство психологической защищенности , помогает формированию личности, развитию  двигательных способностей, овладению разными способами  двигательной  деятельности. </vt:lpstr>
      <vt:lpstr>Презентация PowerPoint</vt:lpstr>
      <vt:lpstr>Закаляйся, если хочешь быть здоров!</vt:lpstr>
      <vt:lpstr>Созданы условия для охраны и профилактики заболеваний глаз, массаж активных жизненных точек.</vt:lpstr>
      <vt:lpstr>Необычное использование обычных предметов</vt:lpstr>
      <vt:lpstr>В групповых комнатах среда организованна таким образом , что доступна для каждого ребёнка , освобождено пространство для двигательной активности . Дети  могут самостоятельно брать спорт . инвентарь и располагаться в любом месте групповой комнаты.</vt:lpstr>
      <vt:lpstr>Презентация PowerPoint</vt:lpstr>
      <vt:lpstr>Мероприятия физкультурно – оздоровительной направленности </vt:lpstr>
      <vt:lpstr>  Спортивно-оздоровительная предметная среда помогает содействовать решению как специфических задач развития двигательной активности, моторики детей, так и задач их гармоничного развития. </vt:lpstr>
      <vt:lpstr>Презентация PowerPoint</vt:lpstr>
      <vt:lpstr>Наши спортивные достижения!</vt:lpstr>
      <vt:lpstr>Презентация PowerPoint</vt:lpstr>
    </vt:vector>
  </TitlesOfParts>
  <Company>Дом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Чтобы сделать ребенка умным и рассудительным, сделайте его крепким и здоровым: пусть  он работает, кричит, пусть он находится в постоянном движении»                              Жан Жак Руссо</dc:title>
  <dc:creator>Нурия</dc:creator>
  <cp:lastModifiedBy>User1</cp:lastModifiedBy>
  <cp:revision>46</cp:revision>
  <dcterms:created xsi:type="dcterms:W3CDTF">2012-11-13T14:52:16Z</dcterms:created>
  <dcterms:modified xsi:type="dcterms:W3CDTF">2017-05-04T08:17:18Z</dcterms:modified>
</cp:coreProperties>
</file>