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6" r:id="rId2"/>
    <p:sldId id="257" r:id="rId3"/>
    <p:sldId id="258" r:id="rId4"/>
    <p:sldId id="259" r:id="rId5"/>
    <p:sldId id="261" r:id="rId6"/>
    <p:sldId id="282" r:id="rId7"/>
    <p:sldId id="271" r:id="rId8"/>
    <p:sldId id="272" r:id="rId9"/>
    <p:sldId id="262" r:id="rId10"/>
    <p:sldId id="260" r:id="rId11"/>
    <p:sldId id="273" r:id="rId12"/>
    <p:sldId id="278" r:id="rId13"/>
    <p:sldId id="275" r:id="rId14"/>
    <p:sldId id="279" r:id="rId15"/>
    <p:sldId id="264" r:id="rId16"/>
    <p:sldId id="265" r:id="rId17"/>
    <p:sldId id="284" r:id="rId18"/>
    <p:sldId id="268" r:id="rId19"/>
    <p:sldId id="267" r:id="rId20"/>
    <p:sldId id="286" r:id="rId21"/>
    <p:sldId id="281" r:id="rId22"/>
    <p:sldId id="276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5CBBF-5CC1-4649-9F49-549B58764CD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160586D-BB95-41F3-8FBC-E6CF1EB179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gm:t>
    </dgm:pt>
    <dgm:pt modelId="{FA84D34A-EDB5-4DBC-8634-B26B5F1DD326}" type="parTrans" cxnId="{2E38EE9E-6FB1-4264-AF62-B6FD09EC1740}">
      <dgm:prSet/>
      <dgm:spPr/>
      <dgm:t>
        <a:bodyPr/>
        <a:lstStyle/>
        <a:p>
          <a:endParaRPr lang="ru-RU"/>
        </a:p>
      </dgm:t>
    </dgm:pt>
    <dgm:pt modelId="{A05C70A1-4493-4B00-B7AC-0BDAA5E3FA0B}" type="sibTrans" cxnId="{2E38EE9E-6FB1-4264-AF62-B6FD09EC1740}">
      <dgm:prSet/>
      <dgm:spPr/>
      <dgm:t>
        <a:bodyPr/>
        <a:lstStyle/>
        <a:p>
          <a:endParaRPr lang="ru-RU"/>
        </a:p>
      </dgm:t>
    </dgm:pt>
    <dgm:pt modelId="{1C85FBE3-EEFA-48F9-9E52-44D4E8D1D7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07D8222-9DAA-4DB8-A97E-6C16A754E7F3}" type="parTrans" cxnId="{57C4F9D7-0DDF-4163-AF4B-55037A0D9243}">
      <dgm:prSet/>
      <dgm:spPr/>
      <dgm:t>
        <a:bodyPr/>
        <a:lstStyle/>
        <a:p>
          <a:endParaRPr lang="ru-RU"/>
        </a:p>
      </dgm:t>
    </dgm:pt>
    <dgm:pt modelId="{CE6B58C1-9822-4D05-837D-67CFBF716DE4}" type="sibTrans" cxnId="{57C4F9D7-0DDF-4163-AF4B-55037A0D9243}">
      <dgm:prSet/>
      <dgm:spPr/>
      <dgm:t>
        <a:bodyPr/>
        <a:lstStyle/>
        <a:p>
          <a:endParaRPr lang="ru-RU"/>
        </a:p>
      </dgm:t>
    </dgm:pt>
    <dgm:pt modelId="{9A68084F-D4C4-46D2-BF73-38B2D162A0D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4B5B0D75-E941-4C16-A4F9-8091CCDD89B5}" type="parTrans" cxnId="{0815329C-8EC3-4652-995C-B569C3A6425E}">
      <dgm:prSet/>
      <dgm:spPr/>
      <dgm:t>
        <a:bodyPr/>
        <a:lstStyle/>
        <a:p>
          <a:endParaRPr lang="ru-RU"/>
        </a:p>
      </dgm:t>
    </dgm:pt>
    <dgm:pt modelId="{84553886-217B-4A08-8A77-26F0218D69D8}" type="sibTrans" cxnId="{0815329C-8EC3-4652-995C-B569C3A6425E}">
      <dgm:prSet/>
      <dgm:spPr/>
      <dgm:t>
        <a:bodyPr/>
        <a:lstStyle/>
        <a:p>
          <a:endParaRPr lang="ru-RU"/>
        </a:p>
      </dgm:t>
    </dgm:pt>
    <dgm:pt modelId="{68751C0D-7BDC-4124-93DB-AFD34ECD7A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1D31B8B3-8183-4093-89E3-CF42B2116543}" type="parTrans" cxnId="{B9E7096E-B102-4AF2-862B-9BB5BC7D8FCA}">
      <dgm:prSet/>
      <dgm:spPr/>
      <dgm:t>
        <a:bodyPr/>
        <a:lstStyle/>
        <a:p>
          <a:endParaRPr lang="ru-RU"/>
        </a:p>
      </dgm:t>
    </dgm:pt>
    <dgm:pt modelId="{D4B9D47F-71D0-4264-B430-984BABE9E01D}" type="sibTrans" cxnId="{B9E7096E-B102-4AF2-862B-9BB5BC7D8FCA}">
      <dgm:prSet/>
      <dgm:spPr/>
      <dgm:t>
        <a:bodyPr/>
        <a:lstStyle/>
        <a:p>
          <a:endParaRPr lang="ru-RU"/>
        </a:p>
      </dgm:t>
    </dgm:pt>
    <dgm:pt modelId="{0568BA5C-09FB-4D5F-8B71-9E0F1DD6B358}" type="pres">
      <dgm:prSet presAssocID="{7F05CBBF-5CC1-4649-9F49-549B58764CD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091A03-7B86-4A7D-9750-98E90717BC53}" type="pres">
      <dgm:prSet presAssocID="{4160586D-BB95-41F3-8FBC-E6CF1EB179EF}" presName="centerShape" presStyleLbl="node0" presStyleIdx="0" presStyleCnt="1"/>
      <dgm:spPr/>
      <dgm:t>
        <a:bodyPr/>
        <a:lstStyle/>
        <a:p>
          <a:endParaRPr lang="ru-RU"/>
        </a:p>
      </dgm:t>
    </dgm:pt>
    <dgm:pt modelId="{B8D01664-0D25-44D8-BE0A-11938AF1D97C}" type="pres">
      <dgm:prSet presAssocID="{907D8222-9DAA-4DB8-A97E-6C16A754E7F3}" presName="Name9" presStyleLbl="parChTrans1D2" presStyleIdx="0" presStyleCnt="3"/>
      <dgm:spPr/>
      <dgm:t>
        <a:bodyPr/>
        <a:lstStyle/>
        <a:p>
          <a:endParaRPr lang="ru-RU"/>
        </a:p>
      </dgm:t>
    </dgm:pt>
    <dgm:pt modelId="{3F744FF4-F96F-42B7-9E80-7AB4AC87E15C}" type="pres">
      <dgm:prSet presAssocID="{907D8222-9DAA-4DB8-A97E-6C16A754E7F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9195284-6963-40B3-A799-99BFDF86FC21}" type="pres">
      <dgm:prSet presAssocID="{1C85FBE3-EEFA-48F9-9E52-44D4E8D1D7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59053-ADA5-4D31-B9CA-FF5B803997E1}" type="pres">
      <dgm:prSet presAssocID="{4B5B0D75-E941-4C16-A4F9-8091CCDD89B5}" presName="Name9" presStyleLbl="parChTrans1D2" presStyleIdx="1" presStyleCnt="3"/>
      <dgm:spPr/>
      <dgm:t>
        <a:bodyPr/>
        <a:lstStyle/>
        <a:p>
          <a:endParaRPr lang="ru-RU"/>
        </a:p>
      </dgm:t>
    </dgm:pt>
    <dgm:pt modelId="{74660775-07AB-4B0A-86F4-9C5EF6D70963}" type="pres">
      <dgm:prSet presAssocID="{4B5B0D75-E941-4C16-A4F9-8091CCDD89B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21C49B9-7475-4C52-85DE-B06D26EDD758}" type="pres">
      <dgm:prSet presAssocID="{9A68084F-D4C4-46D2-BF73-38B2D162A0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2B935-7DE4-4A0F-9DC5-871D9CF37D2E}" type="pres">
      <dgm:prSet presAssocID="{1D31B8B3-8183-4093-89E3-CF42B2116543}" presName="Name9" presStyleLbl="parChTrans1D2" presStyleIdx="2" presStyleCnt="3"/>
      <dgm:spPr/>
      <dgm:t>
        <a:bodyPr/>
        <a:lstStyle/>
        <a:p>
          <a:endParaRPr lang="ru-RU"/>
        </a:p>
      </dgm:t>
    </dgm:pt>
    <dgm:pt modelId="{1774B964-8CD1-4FDB-B566-B17F34AF30F2}" type="pres">
      <dgm:prSet presAssocID="{1D31B8B3-8183-4093-89E3-CF42B211654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775D9C4-0875-4E77-8860-B913641EE5DE}" type="pres">
      <dgm:prSet presAssocID="{68751C0D-7BDC-4124-93DB-AFD34ECD7A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F005BF-4B98-498D-B307-272C806219B3}" type="presOf" srcId="{4B5B0D75-E941-4C16-A4F9-8091CCDD89B5}" destId="{74660775-07AB-4B0A-86F4-9C5EF6D70963}" srcOrd="1" destOrd="0" presId="urn:microsoft.com/office/officeart/2005/8/layout/radial1"/>
    <dgm:cxn modelId="{B9E7096E-B102-4AF2-862B-9BB5BC7D8FCA}" srcId="{4160586D-BB95-41F3-8FBC-E6CF1EB179EF}" destId="{68751C0D-7BDC-4124-93DB-AFD34ECD7AD9}" srcOrd="2" destOrd="0" parTransId="{1D31B8B3-8183-4093-89E3-CF42B2116543}" sibTransId="{D4B9D47F-71D0-4264-B430-984BABE9E01D}"/>
    <dgm:cxn modelId="{F6220C3D-113B-41D9-8218-1DDB63E60A14}" type="presOf" srcId="{9A68084F-D4C4-46D2-BF73-38B2D162A0D8}" destId="{421C49B9-7475-4C52-85DE-B06D26EDD758}" srcOrd="0" destOrd="0" presId="urn:microsoft.com/office/officeart/2005/8/layout/radial1"/>
    <dgm:cxn modelId="{2E38EE9E-6FB1-4264-AF62-B6FD09EC1740}" srcId="{7F05CBBF-5CC1-4649-9F49-549B58764CD5}" destId="{4160586D-BB95-41F3-8FBC-E6CF1EB179EF}" srcOrd="0" destOrd="0" parTransId="{FA84D34A-EDB5-4DBC-8634-B26B5F1DD326}" sibTransId="{A05C70A1-4493-4B00-B7AC-0BDAA5E3FA0B}"/>
    <dgm:cxn modelId="{BBD20247-5FB8-46CC-9F70-3B4739D40779}" type="presOf" srcId="{7F05CBBF-5CC1-4649-9F49-549B58764CD5}" destId="{0568BA5C-09FB-4D5F-8B71-9E0F1DD6B358}" srcOrd="0" destOrd="0" presId="urn:microsoft.com/office/officeart/2005/8/layout/radial1"/>
    <dgm:cxn modelId="{BEDCA0F4-56A1-49F2-8B3A-FC285561FAED}" type="presOf" srcId="{1D31B8B3-8183-4093-89E3-CF42B2116543}" destId="{2BF2B935-7DE4-4A0F-9DC5-871D9CF37D2E}" srcOrd="0" destOrd="0" presId="urn:microsoft.com/office/officeart/2005/8/layout/radial1"/>
    <dgm:cxn modelId="{4B1DBDE9-E388-410B-9D30-FC170F75667D}" type="presOf" srcId="{1C85FBE3-EEFA-48F9-9E52-44D4E8D1D756}" destId="{29195284-6963-40B3-A799-99BFDF86FC21}" srcOrd="0" destOrd="0" presId="urn:microsoft.com/office/officeart/2005/8/layout/radial1"/>
    <dgm:cxn modelId="{F53D079C-3F17-4F78-BE2D-2ECCC6240B71}" type="presOf" srcId="{4B5B0D75-E941-4C16-A4F9-8091CCDD89B5}" destId="{E2B59053-ADA5-4D31-B9CA-FF5B803997E1}" srcOrd="0" destOrd="0" presId="urn:microsoft.com/office/officeart/2005/8/layout/radial1"/>
    <dgm:cxn modelId="{39874BAA-C73F-4832-97EE-239E025AD452}" type="presOf" srcId="{907D8222-9DAA-4DB8-A97E-6C16A754E7F3}" destId="{3F744FF4-F96F-42B7-9E80-7AB4AC87E15C}" srcOrd="1" destOrd="0" presId="urn:microsoft.com/office/officeart/2005/8/layout/radial1"/>
    <dgm:cxn modelId="{538F03CB-20EB-4419-8FF6-A570CDC35B4D}" type="presOf" srcId="{68751C0D-7BDC-4124-93DB-AFD34ECD7AD9}" destId="{F775D9C4-0875-4E77-8860-B913641EE5DE}" srcOrd="0" destOrd="0" presId="urn:microsoft.com/office/officeart/2005/8/layout/radial1"/>
    <dgm:cxn modelId="{678F79FF-6FE8-4383-B40C-E74E9C3F2687}" type="presOf" srcId="{1D31B8B3-8183-4093-89E3-CF42B2116543}" destId="{1774B964-8CD1-4FDB-B566-B17F34AF30F2}" srcOrd="1" destOrd="0" presId="urn:microsoft.com/office/officeart/2005/8/layout/radial1"/>
    <dgm:cxn modelId="{57C4F9D7-0DDF-4163-AF4B-55037A0D9243}" srcId="{4160586D-BB95-41F3-8FBC-E6CF1EB179EF}" destId="{1C85FBE3-EEFA-48F9-9E52-44D4E8D1D756}" srcOrd="0" destOrd="0" parTransId="{907D8222-9DAA-4DB8-A97E-6C16A754E7F3}" sibTransId="{CE6B58C1-9822-4D05-837D-67CFBF716DE4}"/>
    <dgm:cxn modelId="{84246039-66DB-4D09-AEFA-CEA3AE4D7090}" type="presOf" srcId="{4160586D-BB95-41F3-8FBC-E6CF1EB179EF}" destId="{9A091A03-7B86-4A7D-9750-98E90717BC53}" srcOrd="0" destOrd="0" presId="urn:microsoft.com/office/officeart/2005/8/layout/radial1"/>
    <dgm:cxn modelId="{0815329C-8EC3-4652-995C-B569C3A6425E}" srcId="{4160586D-BB95-41F3-8FBC-E6CF1EB179EF}" destId="{9A68084F-D4C4-46D2-BF73-38B2D162A0D8}" srcOrd="1" destOrd="0" parTransId="{4B5B0D75-E941-4C16-A4F9-8091CCDD89B5}" sibTransId="{84553886-217B-4A08-8A77-26F0218D69D8}"/>
    <dgm:cxn modelId="{FDD8D9D9-9E52-4ACA-BC39-A47E772D5420}" type="presOf" srcId="{907D8222-9DAA-4DB8-A97E-6C16A754E7F3}" destId="{B8D01664-0D25-44D8-BE0A-11938AF1D97C}" srcOrd="0" destOrd="0" presId="urn:microsoft.com/office/officeart/2005/8/layout/radial1"/>
    <dgm:cxn modelId="{A6649385-0A74-4C44-A041-84A27DCE9606}" type="presParOf" srcId="{0568BA5C-09FB-4D5F-8B71-9E0F1DD6B358}" destId="{9A091A03-7B86-4A7D-9750-98E90717BC53}" srcOrd="0" destOrd="0" presId="urn:microsoft.com/office/officeart/2005/8/layout/radial1"/>
    <dgm:cxn modelId="{DD7CBB81-6259-4028-8AAA-B3ED777DA9BB}" type="presParOf" srcId="{0568BA5C-09FB-4D5F-8B71-9E0F1DD6B358}" destId="{B8D01664-0D25-44D8-BE0A-11938AF1D97C}" srcOrd="1" destOrd="0" presId="urn:microsoft.com/office/officeart/2005/8/layout/radial1"/>
    <dgm:cxn modelId="{52AAF01C-0619-42E5-8B72-F1CE292A705E}" type="presParOf" srcId="{B8D01664-0D25-44D8-BE0A-11938AF1D97C}" destId="{3F744FF4-F96F-42B7-9E80-7AB4AC87E15C}" srcOrd="0" destOrd="0" presId="urn:microsoft.com/office/officeart/2005/8/layout/radial1"/>
    <dgm:cxn modelId="{8E2D9F9E-D2FF-485D-9B7B-3920D8063989}" type="presParOf" srcId="{0568BA5C-09FB-4D5F-8B71-9E0F1DD6B358}" destId="{29195284-6963-40B3-A799-99BFDF86FC21}" srcOrd="2" destOrd="0" presId="urn:microsoft.com/office/officeart/2005/8/layout/radial1"/>
    <dgm:cxn modelId="{1A2864A0-76CA-4FF2-93A4-18F8F57EC3A4}" type="presParOf" srcId="{0568BA5C-09FB-4D5F-8B71-9E0F1DD6B358}" destId="{E2B59053-ADA5-4D31-B9CA-FF5B803997E1}" srcOrd="3" destOrd="0" presId="urn:microsoft.com/office/officeart/2005/8/layout/radial1"/>
    <dgm:cxn modelId="{18EB4D5D-644D-4107-A89D-D6DD0BB2591B}" type="presParOf" srcId="{E2B59053-ADA5-4D31-B9CA-FF5B803997E1}" destId="{74660775-07AB-4B0A-86F4-9C5EF6D70963}" srcOrd="0" destOrd="0" presId="urn:microsoft.com/office/officeart/2005/8/layout/radial1"/>
    <dgm:cxn modelId="{5A81C9FB-7228-4187-80CD-F9080F2AA409}" type="presParOf" srcId="{0568BA5C-09FB-4D5F-8B71-9E0F1DD6B358}" destId="{421C49B9-7475-4C52-85DE-B06D26EDD758}" srcOrd="4" destOrd="0" presId="urn:microsoft.com/office/officeart/2005/8/layout/radial1"/>
    <dgm:cxn modelId="{BD0EA6D4-9B26-4F95-A110-94075B610E04}" type="presParOf" srcId="{0568BA5C-09FB-4D5F-8B71-9E0F1DD6B358}" destId="{2BF2B935-7DE4-4A0F-9DC5-871D9CF37D2E}" srcOrd="5" destOrd="0" presId="urn:microsoft.com/office/officeart/2005/8/layout/radial1"/>
    <dgm:cxn modelId="{9DE3B8A4-70D3-421D-A7D3-1E7356F909D8}" type="presParOf" srcId="{2BF2B935-7DE4-4A0F-9DC5-871D9CF37D2E}" destId="{1774B964-8CD1-4FDB-B566-B17F34AF30F2}" srcOrd="0" destOrd="0" presId="urn:microsoft.com/office/officeart/2005/8/layout/radial1"/>
    <dgm:cxn modelId="{9E9C4F44-183A-4775-9D8D-A45857C8F3F8}" type="presParOf" srcId="{0568BA5C-09FB-4D5F-8B71-9E0F1DD6B358}" destId="{F775D9C4-0875-4E77-8860-B913641EE5D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91A03-7B86-4A7D-9750-98E90717BC53}">
      <dsp:nvSpPr>
        <dsp:cNvPr id="0" name=""/>
        <dsp:cNvSpPr/>
      </dsp:nvSpPr>
      <dsp:spPr>
        <a:xfrm>
          <a:off x="3346312" y="2017686"/>
          <a:ext cx="1536975" cy="1536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sp:txBody>
      <dsp:txXfrm>
        <a:off x="3571397" y="2242771"/>
        <a:ext cx="1086805" cy="1086805"/>
      </dsp:txXfrm>
    </dsp:sp>
    <dsp:sp modelId="{B8D01664-0D25-44D8-BE0A-11938AF1D97C}">
      <dsp:nvSpPr>
        <dsp:cNvPr id="0" name=""/>
        <dsp:cNvSpPr/>
      </dsp:nvSpPr>
      <dsp:spPr>
        <a:xfrm rot="16200000">
          <a:off x="3882938" y="1769016"/>
          <a:ext cx="463723" cy="33617"/>
        </a:xfrm>
        <a:custGeom>
          <a:avLst/>
          <a:gdLst/>
          <a:ahLst/>
          <a:cxnLst/>
          <a:rect l="0" t="0" r="0" b="0"/>
          <a:pathLst>
            <a:path>
              <a:moveTo>
                <a:pt x="0" y="16808"/>
              </a:moveTo>
              <a:lnTo>
                <a:pt x="463723" y="16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3206" y="1774232"/>
        <a:ext cx="23186" cy="23186"/>
      </dsp:txXfrm>
    </dsp:sp>
    <dsp:sp modelId="{29195284-6963-40B3-A799-99BFDF86FC21}">
      <dsp:nvSpPr>
        <dsp:cNvPr id="0" name=""/>
        <dsp:cNvSpPr/>
      </dsp:nvSpPr>
      <dsp:spPr>
        <a:xfrm>
          <a:off x="3346312" y="16988"/>
          <a:ext cx="1536975" cy="1536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sz="7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571397" y="242073"/>
        <a:ext cx="1086805" cy="1086805"/>
      </dsp:txXfrm>
    </dsp:sp>
    <dsp:sp modelId="{E2B59053-ADA5-4D31-B9CA-FF5B803997E1}">
      <dsp:nvSpPr>
        <dsp:cNvPr id="0" name=""/>
        <dsp:cNvSpPr/>
      </dsp:nvSpPr>
      <dsp:spPr>
        <a:xfrm rot="1800000">
          <a:off x="4749266" y="3269540"/>
          <a:ext cx="463723" cy="33617"/>
        </a:xfrm>
        <a:custGeom>
          <a:avLst/>
          <a:gdLst/>
          <a:ahLst/>
          <a:cxnLst/>
          <a:rect l="0" t="0" r="0" b="0"/>
          <a:pathLst>
            <a:path>
              <a:moveTo>
                <a:pt x="0" y="16808"/>
              </a:moveTo>
              <a:lnTo>
                <a:pt x="463723" y="16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69534" y="3274756"/>
        <a:ext cx="23186" cy="23186"/>
      </dsp:txXfrm>
    </dsp:sp>
    <dsp:sp modelId="{421C49B9-7475-4C52-85DE-B06D26EDD758}">
      <dsp:nvSpPr>
        <dsp:cNvPr id="0" name=""/>
        <dsp:cNvSpPr/>
      </dsp:nvSpPr>
      <dsp:spPr>
        <a:xfrm>
          <a:off x="5078967" y="3018036"/>
          <a:ext cx="1536975" cy="1536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5304052" y="3243121"/>
        <a:ext cx="1086805" cy="1086805"/>
      </dsp:txXfrm>
    </dsp:sp>
    <dsp:sp modelId="{2BF2B935-7DE4-4A0F-9DC5-871D9CF37D2E}">
      <dsp:nvSpPr>
        <dsp:cNvPr id="0" name=""/>
        <dsp:cNvSpPr/>
      </dsp:nvSpPr>
      <dsp:spPr>
        <a:xfrm rot="9000000">
          <a:off x="3016610" y="3269540"/>
          <a:ext cx="463723" cy="33617"/>
        </a:xfrm>
        <a:custGeom>
          <a:avLst/>
          <a:gdLst/>
          <a:ahLst/>
          <a:cxnLst/>
          <a:rect l="0" t="0" r="0" b="0"/>
          <a:pathLst>
            <a:path>
              <a:moveTo>
                <a:pt x="0" y="16808"/>
              </a:moveTo>
              <a:lnTo>
                <a:pt x="463723" y="16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6879" y="3274756"/>
        <a:ext cx="23186" cy="23186"/>
      </dsp:txXfrm>
    </dsp:sp>
    <dsp:sp modelId="{F775D9C4-0875-4E77-8860-B913641EE5DE}">
      <dsp:nvSpPr>
        <dsp:cNvPr id="0" name=""/>
        <dsp:cNvSpPr/>
      </dsp:nvSpPr>
      <dsp:spPr>
        <a:xfrm>
          <a:off x="1613656" y="3018036"/>
          <a:ext cx="1536975" cy="1536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1838741" y="3243121"/>
        <a:ext cx="1086805" cy="1086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8BDC5AC-7BDB-445B-8AB7-18EB3047EC5C}" type="datetimeFigureOut">
              <a:rPr lang="ru-RU" smtClean="0"/>
              <a:pPr/>
              <a:t>07.01.2018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E5F796-ADAB-4D7C-823C-58F580112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76;&#1077;&#1083;&#1077;&#1094;\Downloads\Pesenka-pro-detskiy-sad-Din_-din_detskiy-sad(muzofon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00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вида №30»</a:t>
            </a:r>
            <a:endParaRPr lang="ru-RU" sz="20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«Среда для развития речи»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«Детки в садике живут,</a:t>
            </a:r>
            <a:b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Здесь играют и поют,</a:t>
            </a:r>
            <a:b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Книжки разные читают,</a:t>
            </a:r>
            <a:b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Речь свою, так развивают.»</a:t>
            </a:r>
            <a:br>
              <a:rPr lang="ru-RU" sz="3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3400" b="1" i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>
              <a:buNone/>
            </a:pPr>
            <a:r>
              <a:rPr lang="ru-RU" sz="2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Гусакова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Е.И.</a:t>
            </a:r>
          </a:p>
          <a:p>
            <a:pPr algn="ctr">
              <a:buNone/>
            </a:pPr>
            <a:endParaRPr lang="ru-RU" sz="2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Щекино, 2017г.</a:t>
            </a:r>
          </a:p>
          <a:p>
            <a:pPr algn="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mamrabota.ru/images/2fb29007fdaf_14428/razvitiyerechirebenka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3168352" cy="2664296"/>
          </a:xfrm>
          <a:prstGeom prst="rect">
            <a:avLst/>
          </a:prstGeom>
          <a:noFill/>
        </p:spPr>
      </p:pic>
      <p:pic>
        <p:nvPicPr>
          <p:cNvPr id="6" name="Pesenka-pro-detskiy-sad-Din_-din_detskiy-sad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Предметно-пространственная развивающая среда группы по речевому развитию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4000" b="1" dirty="0" smtClean="0"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У</a:t>
            </a:r>
            <a:r>
              <a:rPr lang="ru-RU" b="1" dirty="0" smtClean="0">
                <a:solidFill>
                  <a:srgbClr val="00B050"/>
                </a:solidFill>
              </a:rPr>
              <a:t>голки художественной литературы в соответствии с возрастом и образовательными потребностями детей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гры и пособия для развития мелкой моторики пальцев рук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Д</a:t>
            </a:r>
            <a:r>
              <a:rPr lang="ru-RU" b="1" dirty="0" smtClean="0">
                <a:solidFill>
                  <a:srgbClr val="00B050"/>
                </a:solidFill>
              </a:rPr>
              <a:t>идактические игры по лексическим темам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направлениям речевого развития дошкольников </a:t>
            </a:r>
            <a:endParaRPr lang="ru-RU" b="1" dirty="0" smtClean="0">
              <a:solidFill>
                <a:srgbClr val="00B05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К</a:t>
            </a:r>
            <a:r>
              <a:rPr lang="ru-RU" b="1" dirty="0" smtClean="0">
                <a:solidFill>
                  <a:srgbClr val="00B050"/>
                </a:solidFill>
              </a:rPr>
              <a:t>артотеки артикуляционных, дыхательных и голосовых упражнений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стихотворений для заучивания с детьми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гровые модули для организации сюжетно-ролевых игр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Н</a:t>
            </a:r>
            <a:r>
              <a:rPr lang="ru-RU" b="1" dirty="0" smtClean="0">
                <a:solidFill>
                  <a:srgbClr val="00B050"/>
                </a:solidFill>
              </a:rPr>
              <a:t>аборы предметных и сюжетных картинок для рассматривания детьми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грушки-маркеры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 smtClean="0">
              <a:solidFill>
                <a:srgbClr val="00B05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Н</a:t>
            </a:r>
            <a:r>
              <a:rPr lang="ru-RU" b="1" dirty="0" smtClean="0">
                <a:solidFill>
                  <a:srgbClr val="00B050"/>
                </a:solidFill>
              </a:rPr>
              <a:t>аборы для театрализованной деятельности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Владелец\Desktop\P103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2376264" cy="1976438"/>
          </a:xfrm>
          <a:prstGeom prst="rect">
            <a:avLst/>
          </a:prstGeom>
          <a:noFill/>
        </p:spPr>
      </p:pic>
      <p:pic>
        <p:nvPicPr>
          <p:cNvPr id="6147" name="Picture 3" descr="C:\Users\Владелец\Desktop\P103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2448272" cy="1976438"/>
          </a:xfrm>
          <a:prstGeom prst="rect">
            <a:avLst/>
          </a:prstGeom>
          <a:noFill/>
        </p:spPr>
      </p:pic>
      <p:pic>
        <p:nvPicPr>
          <p:cNvPr id="6148" name="Picture 4" descr="C:\Users\Владелец\Desktop\P1020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36912"/>
            <a:ext cx="2169294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1844675"/>
            <a:ext cx="21590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Безопасность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122613"/>
            <a:ext cx="21764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84538" y="274638"/>
            <a:ext cx="2016125" cy="7778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   Зоны</a:t>
            </a:r>
            <a:endParaRPr lang="ru-RU" sz="3200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1844675"/>
            <a:ext cx="2328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025" y="479425"/>
            <a:ext cx="24558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25" y="1844675"/>
            <a:ext cx="2227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025" y="3132138"/>
            <a:ext cx="26336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22613"/>
            <a:ext cx="23034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4356100" y="1125538"/>
            <a:ext cx="0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19700" y="1125538"/>
            <a:ext cx="1368425" cy="71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39975" y="1052513"/>
            <a:ext cx="990600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84438" y="1125538"/>
            <a:ext cx="846137" cy="201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30575" y="1125538"/>
            <a:ext cx="0" cy="2016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19700" y="1052513"/>
            <a:ext cx="1152525" cy="2160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>
            <a:off x="5219700" y="1052513"/>
            <a:ext cx="439738" cy="81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>
            <a:endCxn id="2051" idx="1"/>
          </p:cNvCxnSpPr>
          <p:nvPr/>
        </p:nvCxnSpPr>
        <p:spPr>
          <a:xfrm>
            <a:off x="5519738" y="766763"/>
            <a:ext cx="522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0713" y="479425"/>
            <a:ext cx="2159000" cy="57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Уединения</a:t>
            </a:r>
          </a:p>
        </p:txBody>
      </p:sp>
      <p:cxnSp>
        <p:nvCxnSpPr>
          <p:cNvPr id="2059" name="Прямая со стрелкой 2058"/>
          <p:cNvCxnSpPr/>
          <p:nvPr/>
        </p:nvCxnSpPr>
        <p:spPr>
          <a:xfrm flipH="1">
            <a:off x="2779713" y="766763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>
            <a:off x="5148263" y="1052513"/>
            <a:ext cx="231775" cy="81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8" name="Прямоугольник 2065"/>
          <p:cNvSpPr>
            <a:spLocks noChangeArrowheads="1"/>
          </p:cNvSpPr>
          <p:nvPr/>
        </p:nvSpPr>
        <p:spPr bwMode="auto">
          <a:xfrm>
            <a:off x="3167063" y="3244850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6EA0B0"/>
              </a:buClr>
            </a:pPr>
            <a:r>
              <a:rPr lang="ru-RU">
                <a:solidFill>
                  <a:srgbClr val="FFFFFF"/>
                </a:solidFill>
                <a:latin typeface="Constantia" pitchFamily="18" charset="0"/>
              </a:rPr>
              <a:t>конструирования</a:t>
            </a:r>
          </a:p>
        </p:txBody>
      </p:sp>
      <p:sp>
        <p:nvSpPr>
          <p:cNvPr id="31769" name="TextBox 1"/>
          <p:cNvSpPr txBox="1">
            <a:spLocks noChangeArrowheads="1"/>
          </p:cNvSpPr>
          <p:nvPr/>
        </p:nvSpPr>
        <p:spPr bwMode="auto">
          <a:xfrm>
            <a:off x="3687763" y="19478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onstantia" pitchFamily="18" charset="0"/>
              </a:rPr>
              <a:t>театр</a:t>
            </a:r>
          </a:p>
        </p:txBody>
      </p:sp>
      <p:sp>
        <p:nvSpPr>
          <p:cNvPr id="31770" name="TextBox 3"/>
          <p:cNvSpPr txBox="1">
            <a:spLocks noChangeArrowheads="1"/>
          </p:cNvSpPr>
          <p:nvPr/>
        </p:nvSpPr>
        <p:spPr bwMode="auto">
          <a:xfrm>
            <a:off x="6310313" y="539750"/>
            <a:ext cx="692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игры</a:t>
            </a:r>
          </a:p>
        </p:txBody>
      </p:sp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6372225" y="1947863"/>
            <a:ext cx="108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природа</a:t>
            </a:r>
          </a:p>
        </p:txBody>
      </p:sp>
      <p:sp>
        <p:nvSpPr>
          <p:cNvPr id="31772" name="TextBox 12"/>
          <p:cNvSpPr txBox="1">
            <a:spLocks noChangeArrowheads="1"/>
          </p:cNvSpPr>
          <p:nvPr/>
        </p:nvSpPr>
        <p:spPr bwMode="auto">
          <a:xfrm>
            <a:off x="5981700" y="3144838"/>
            <a:ext cx="2693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экспериментирования</a:t>
            </a:r>
          </a:p>
        </p:txBody>
      </p:sp>
      <p:sp>
        <p:nvSpPr>
          <p:cNvPr id="31773" name="TextBox 14"/>
          <p:cNvSpPr txBox="1">
            <a:spLocks noChangeArrowheads="1"/>
          </p:cNvSpPr>
          <p:nvPr/>
        </p:nvSpPr>
        <p:spPr bwMode="auto">
          <a:xfrm>
            <a:off x="515938" y="3244850"/>
            <a:ext cx="2189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Изо- деятельность</a:t>
            </a:r>
          </a:p>
        </p:txBody>
      </p:sp>
      <p:pic>
        <p:nvPicPr>
          <p:cNvPr id="9218" name="Picture 2" descr="C:\Users\Владелец\Desktop\DSCN0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77072"/>
            <a:ext cx="1800200" cy="2448272"/>
          </a:xfrm>
          <a:prstGeom prst="rect">
            <a:avLst/>
          </a:prstGeom>
          <a:noFill/>
        </p:spPr>
      </p:pic>
      <p:pic>
        <p:nvPicPr>
          <p:cNvPr id="9219" name="Picture 3" descr="C:\Users\Владелец\Desktop\DSCN0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1944216" cy="2348880"/>
          </a:xfrm>
          <a:prstGeom prst="rect">
            <a:avLst/>
          </a:prstGeom>
          <a:noFill/>
        </p:spPr>
      </p:pic>
      <p:pic>
        <p:nvPicPr>
          <p:cNvPr id="9220" name="Picture 4" descr="C:\Users\Владелец\Desktop\DSCN0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1728192" cy="2304256"/>
          </a:xfrm>
          <a:prstGeom prst="rect">
            <a:avLst/>
          </a:prstGeom>
          <a:noFill/>
        </p:spPr>
      </p:pic>
      <p:pic>
        <p:nvPicPr>
          <p:cNvPr id="9221" name="Picture 5" descr="C:\Users\Владелец\Desktop\DSCN06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553744"/>
            <a:ext cx="194421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Младший </a:t>
            </a:r>
            <a:r>
              <a:rPr lang="ru-RU" dirty="0"/>
              <a:t>возраст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ctr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Уголок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строительства</a:t>
            </a:r>
          </a:p>
          <a:p>
            <a:pPr algn="ctr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Физкультурный уголок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Уголок настольных игр 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(сенсорный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Книжный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Уголок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рисования</a:t>
            </a:r>
          </a:p>
          <a:p>
            <a:pPr algn="ctr"/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Уголок природы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ладелец\Desktop\P103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1976438" cy="2736304"/>
          </a:xfrm>
          <a:prstGeom prst="rect">
            <a:avLst/>
          </a:prstGeom>
          <a:noFill/>
        </p:spPr>
      </p:pic>
      <p:pic>
        <p:nvPicPr>
          <p:cNvPr id="4100" name="Picture 4" descr="C:\Users\Владелец\Desktop\P1020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2088232" cy="2808312"/>
          </a:xfrm>
          <a:prstGeom prst="rect">
            <a:avLst/>
          </a:prstGeom>
          <a:noFill/>
        </p:spPr>
      </p:pic>
      <p:pic>
        <p:nvPicPr>
          <p:cNvPr id="4101" name="Picture 5" descr="C:\Users\Владелец\Desktop\P103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573016"/>
            <a:ext cx="1976438" cy="2808312"/>
          </a:xfrm>
          <a:prstGeom prst="rect">
            <a:avLst/>
          </a:prstGeom>
          <a:noFill/>
        </p:spPr>
      </p:pic>
      <p:pic>
        <p:nvPicPr>
          <p:cNvPr id="4102" name="Picture 6" descr="C:\Users\Владелец\Desktop\DSCN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87220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Роль среды прослеживается на примере   ее основных функций:</a:t>
            </a:r>
            <a:endParaRPr lang="ru-RU" sz="360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Насыщенность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Трансформируемость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Полуфункциональность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Вариативность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Доступность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Безопасность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Владелец\Desktop\DSCN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73016"/>
            <a:ext cx="1944216" cy="2664296"/>
          </a:xfrm>
          <a:prstGeom prst="rect">
            <a:avLst/>
          </a:prstGeom>
          <a:noFill/>
        </p:spPr>
      </p:pic>
      <p:pic>
        <p:nvPicPr>
          <p:cNvPr id="11" name="Picture 3" descr="C:\Users\Владелец\Desktop\P103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1944216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создания 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предметно-развивающей среды 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3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создание  условий для мотивации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и активизации в самостоятельной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и совместной деятельности,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саморазвития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ru-RU" dirty="0">
                <a:solidFill>
                  <a:srgbClr val="002060"/>
                </a:solidFill>
              </a:rPr>
              <a:t>и самоутверждения в ней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Picture 3" descr="C:\Users\днс\Desktop\картинки для презентации\247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детей в 3 – 4 года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Минимальный запас слов – 250.(3 года)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 err="1" smtClean="0">
                <a:solidFill>
                  <a:srgbClr val="00B050"/>
                </a:solidFill>
              </a:rPr>
              <a:t>звукопроизноше-нии</a:t>
            </a:r>
            <a:r>
              <a:rPr lang="ru-RU" dirty="0" smtClean="0">
                <a:solidFill>
                  <a:srgbClr val="00B050"/>
                </a:solidFill>
              </a:rPr>
              <a:t> отсутствуют шипящие и сонорные звуки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Понимает несложные сюжетные картинки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Начинает подбирать рифмы к словам.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Пользуется уменьшительно-ласкательными суффиксами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Называет своё имя, пол, возраст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Разговаривает сам с собой, комментирует свои действия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логопеда: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Расширять словарный запас ребёнка</a:t>
            </a:r>
            <a:r>
              <a:rPr lang="en-US" dirty="0" smtClean="0">
                <a:solidFill>
                  <a:srgbClr val="7030A0"/>
                </a:solidFill>
              </a:rPr>
              <a:t> (</a:t>
            </a:r>
            <a:r>
              <a:rPr lang="ru-RU" dirty="0" smtClean="0">
                <a:solidFill>
                  <a:srgbClr val="7030A0"/>
                </a:solidFill>
              </a:rPr>
              <a:t>Чтение книг, прослушивание аудиокниг, кукольный театр и т.п.)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Формировать связную речь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Развивать правильное звукопроизношение (главным образом через игры со звукоподражанием)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Развитие мелкой моторики.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Книжки разные читаем, речь свою мы развиваем.</a:t>
            </a:r>
            <a:endParaRPr lang="ru-RU" dirty="0"/>
          </a:p>
        </p:txBody>
      </p:sp>
      <p:pic>
        <p:nvPicPr>
          <p:cNvPr id="4" name="Picture 5" descr="C:\Users\Владелец\Desktop\P103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2204472" cy="1152128"/>
          </a:xfrm>
          <a:prstGeom prst="rect">
            <a:avLst/>
          </a:prstGeom>
          <a:noFill/>
        </p:spPr>
      </p:pic>
      <p:pic>
        <p:nvPicPr>
          <p:cNvPr id="6" name="Picture 2" descr="C:\Users\Владелец\Desktop\DSCN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1872208" cy="2304256"/>
          </a:xfrm>
          <a:prstGeom prst="rect">
            <a:avLst/>
          </a:prstGeom>
          <a:noFill/>
        </p:spPr>
      </p:pic>
      <p:pic>
        <p:nvPicPr>
          <p:cNvPr id="7" name="Picture 6" descr="C:\Users\Владелец\Desktop\P103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1872208" cy="2376264"/>
          </a:xfrm>
          <a:prstGeom prst="rect">
            <a:avLst/>
          </a:prstGeom>
          <a:noFill/>
        </p:spPr>
      </p:pic>
      <p:pic>
        <p:nvPicPr>
          <p:cNvPr id="8" name="Picture 4" descr="C:\Users\Владелец\Desktop\P103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00808"/>
            <a:ext cx="1988766" cy="2192462"/>
          </a:xfrm>
          <a:prstGeom prst="rect">
            <a:avLst/>
          </a:prstGeom>
          <a:noFill/>
        </p:spPr>
      </p:pic>
      <p:pic>
        <p:nvPicPr>
          <p:cNvPr id="9" name="Picture 3" descr="C:\Users\Владелец\Desktop\P103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700808"/>
            <a:ext cx="1944216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Развитие мелкой моторики.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ладелец\Desktop\P1020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2636838" cy="2448272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P1020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976438" cy="2448272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P1020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1976438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Звуковые предметы для развития слухового внимания.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Владелец\Desktop\DCIM\101NIKON\DSCN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240360" cy="4392488"/>
          </a:xfrm>
          <a:prstGeom prst="rect">
            <a:avLst/>
          </a:prstGeom>
          <a:noFill/>
        </p:spPr>
      </p:pic>
      <p:pic>
        <p:nvPicPr>
          <p:cNvPr id="5126" name="Picture 6" descr="http://i3.imgbb.ru/img8/9/e/1/9e199ac300a0670efa7d81e68dfc0e62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1944216" cy="2736304"/>
          </a:xfrm>
          <a:prstGeom prst="rect">
            <a:avLst/>
          </a:prstGeom>
          <a:noFill/>
        </p:spPr>
      </p:pic>
      <p:pic>
        <p:nvPicPr>
          <p:cNvPr id="10" name="Picture 2" descr="http://www.podguznikoff.ru/imgs/catalog/foto/369/103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700809"/>
            <a:ext cx="1872208" cy="2736303"/>
          </a:xfrm>
          <a:prstGeom prst="rect">
            <a:avLst/>
          </a:prstGeom>
          <a:noFill/>
        </p:spPr>
      </p:pic>
      <p:pic>
        <p:nvPicPr>
          <p:cNvPr id="11" name="Picture 4" descr="http://sp.samarskie-roditeli.ru/media/cache/34/16/34164c4cc582514057724aceeba9ca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21696"/>
            <a:ext cx="184938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проблемы речевого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</a:rPr>
              <a:t>Овладение родным языком является одним из важных приобретений ребенка в дошкольном детстве.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</a:rPr>
              <a:t>В современном дошкольном образовании речь рассматривается как одна из основ воспитания и обучения детей.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</a:rPr>
              <a:t>Речь – это инструмент развития высших отделов психики.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</a:rPr>
              <a:t>С развитием речи связано формирование как личности в целом, так и во всех основных психических процессов.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</a:rPr>
              <a:t>Обучение дошкольников родному языку должно стать одной из главных задач в подготовке детей к школе.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Все вышеназванные виды речевой деятельности актуальны при работе над развитием связной речи детей.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Помните- он запоминает , что вы говорите и как вы говорите. 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Именно вашей речью  пополняется активный и пассивный запас, а в дальнейшем и связная речь ребёнка.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Picture 6" descr="10-ImgDeliver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3645024"/>
            <a:ext cx="273630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6" descr="777"/>
          <p:cNvPicPr>
            <a:picLocks noChangeAspect="1" noChangeArrowheads="1"/>
          </p:cNvPicPr>
          <p:nvPr/>
        </p:nvPicPr>
        <p:blipFill>
          <a:blip r:embed="rId3" cstate="print">
            <a:lum bright="18000" contrast="-30000"/>
          </a:blip>
          <a:stretch>
            <a:fillRect/>
          </a:stretch>
        </p:blipFill>
        <p:spPr bwMode="auto">
          <a:xfrm>
            <a:off x="5436096" y="3933056"/>
            <a:ext cx="28803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Наглядная агитация и консультации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Владелец\Desktop\P1020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636838" cy="1976438"/>
          </a:xfrm>
          <a:prstGeom prst="rect">
            <a:avLst/>
          </a:prstGeom>
          <a:noFill/>
        </p:spPr>
      </p:pic>
      <p:pic>
        <p:nvPicPr>
          <p:cNvPr id="11267" name="Picture 3" descr="C:\Users\Владелец\Desktop\P1020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636838" cy="1976438"/>
          </a:xfrm>
          <a:prstGeom prst="rect">
            <a:avLst/>
          </a:prstGeom>
          <a:noFill/>
        </p:spPr>
      </p:pic>
      <p:pic>
        <p:nvPicPr>
          <p:cNvPr id="11268" name="Picture 4" descr="C:\Users\Владелец\Desktop\P1020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48880"/>
            <a:ext cx="2336478" cy="3384376"/>
          </a:xfrm>
          <a:prstGeom prst="rect">
            <a:avLst/>
          </a:prstGeom>
          <a:noFill/>
        </p:spPr>
      </p:pic>
      <p:pic>
        <p:nvPicPr>
          <p:cNvPr id="11269" name="Picture 5" descr="C:\Users\Владелец\Desktop\P1020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49080"/>
            <a:ext cx="2636838" cy="2304256"/>
          </a:xfrm>
          <a:prstGeom prst="rect">
            <a:avLst/>
          </a:prstGeom>
          <a:noFill/>
        </p:spPr>
      </p:pic>
      <p:pic>
        <p:nvPicPr>
          <p:cNvPr id="11270" name="Picture 6" descr="C:\Users\Владелец\Desktop\P1020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149080"/>
            <a:ext cx="2636838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928992" cy="6009531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 часто определяется как озвученная мысль или форма существования ребенка. Потому, заботясь о богатстве, активности, связности речи, мы решаем проблему продуктивности мышления. По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содержанию речи, ее грамотности мы судим об интеллектуальном уровне дошкольника,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определяя его готовность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школе, т.е., перефразируя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пословицу, можно сказать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 по одежке, а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провожают по уму, о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котором судят по речи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ладелец\Desktop\картинки\c380f8f56e24260c53bb23ccf0543c3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352839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Большое спасибо за внимание!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veselajashkola.ru/wp-content/uploads/2013/05/tvorchesskoe-razvitie-detei-doshkolnogo-vosvr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600400" cy="352839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314746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87881"/>
      </p:ext>
    </p:extLst>
  </p:cSld>
  <p:clrMapOvr>
    <a:masterClrMapping/>
  </p:clrMapOvr>
  <p:transition spd="slow" advClick="0" advTm="3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Условия успешного речевого развития.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1.Создание условий для развития речи детей в общении со взрослыми и сверстниками.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2. Владение педагогом правильной литературной речью.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3. Обеспечение развития звуковой культуры речи со стороны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4. Обеспечивают детям условий для обогащения их словаря с учетом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5. Создание условий для овладения детьми грамматическим строем речи.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6. Развитие у детей связной речи с учетом их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7. Развитие у детей понимания речи, упражняя детей в выполнении словесной инструкции.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8.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9. Приобщение детей к культуре чтения художественной литературы.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003300"/>
                </a:solidFill>
              </a:rPr>
              <a:t>10. Поощрение детского словотворчества.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Современные образовательные технологии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днс\Desktop\картинки для презентации\1278922048_1263565845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304256" cy="2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planetadetstva.net/wp-content/uploads/2014/01/Obobshhenie-pedagogicheskogo-opyta-po-teme-%C2%ABRazvitie-rechi-v-doshkolnom-vozraste%C2%BB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060848"/>
            <a:ext cx="2376263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457200" algn="l"/>
              </a:tabLst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технологии, используемые в ДОУ при формировании  речевой деятельности </a:t>
            </a:r>
            <a:br>
              <a:rPr lang="ru-RU" sz="2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детей:</a:t>
            </a:r>
            <a:br>
              <a:rPr lang="ru-RU" sz="27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7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-  наблюдения,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демонстрация фильмов,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презентаций, слайдов и т.д.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Практические – упражнения,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игры, эксперименты и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моделирование, проектная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802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 -</a:t>
            </a:r>
            <a:r>
              <a:rPr lang="ru-RU" sz="2800" b="1" i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рассказ, чтение,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вопросы, беседы,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художественного слова.</a:t>
            </a:r>
            <a:endParaRPr lang="ru-RU" sz="2800" dirty="0"/>
          </a:p>
        </p:txBody>
      </p:sp>
      <p:pic>
        <p:nvPicPr>
          <p:cNvPr id="7171" name="Picture 3" descr="C:\Users\Владелец\Desktop\P102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162" y="908720"/>
            <a:ext cx="2636838" cy="1976438"/>
          </a:xfrm>
          <a:prstGeom prst="rect">
            <a:avLst/>
          </a:prstGeom>
          <a:noFill/>
        </p:spPr>
      </p:pic>
      <p:pic>
        <p:nvPicPr>
          <p:cNvPr id="7172" name="Picture 4" descr="C:\Users\Владелец\Desktop\P102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2" y="4881562"/>
            <a:ext cx="2636838" cy="1976438"/>
          </a:xfrm>
          <a:prstGeom prst="rect">
            <a:avLst/>
          </a:prstGeom>
          <a:noFill/>
        </p:spPr>
      </p:pic>
      <p:pic>
        <p:nvPicPr>
          <p:cNvPr id="7173" name="Picture 5" descr="C:\Users\Владелец\Desktop\P103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2636838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23984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Владелец\Desktop\DSCN1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419872" cy="3126928"/>
          </a:xfrm>
          <a:prstGeom prst="rect">
            <a:avLst/>
          </a:prstGeom>
          <a:noFill/>
        </p:spPr>
      </p:pic>
      <p:pic>
        <p:nvPicPr>
          <p:cNvPr id="8195" name="Picture 3" descr="C:\Users\Владелец\Desktop\DSCN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3168352" cy="3096344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3779912" y="620688"/>
            <a:ext cx="4678288" cy="2979763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17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7" name="Picture 1" descr="C:\Users\Владелец\Desktop\DCIM\100NIKON\DSCN0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6632"/>
            <a:ext cx="2376264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Формы обучения активизирующие общение: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Беседы педагога с детьми;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Игры: -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дидактические, -подвижные,    -народные;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3.   Инсценировки, игры- драматизации;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4.   Занятия: -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ИЗО, конструирование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 startAt="5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Имитационные упражнения;</a:t>
            </a:r>
          </a:p>
          <a:p>
            <a:pPr marL="457200" indent="-457200">
              <a:buAutoNum type="arabicPeriod" startAt="5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Обследование: -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игрушек, -предметов,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   -картин, -иллюстраций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ладелец\Desktop\P103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736304" cy="3212976"/>
          </a:xfrm>
          <a:prstGeom prst="rect">
            <a:avLst/>
          </a:prstGeom>
          <a:noFill/>
        </p:spPr>
      </p:pic>
      <p:pic>
        <p:nvPicPr>
          <p:cNvPr id="5125" name="Picture 5" descr="C:\Users\Владелец\Desktop\P103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664296" cy="3096344"/>
          </a:xfrm>
          <a:prstGeom prst="rect">
            <a:avLst/>
          </a:prstGeom>
          <a:noFill/>
        </p:spPr>
      </p:pic>
      <p:pic>
        <p:nvPicPr>
          <p:cNvPr id="5126" name="Picture 6" descr="C:\Users\Владелец\Desktop\P1020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628800"/>
            <a:ext cx="208823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folHlink"/>
                </a:solidFill>
              </a:rPr>
              <a:t>Структура  </a:t>
            </a:r>
            <a:br>
              <a:rPr lang="ru-RU" b="1" dirty="0" smtClean="0">
                <a:solidFill>
                  <a:schemeClr val="folHlink"/>
                </a:solidFill>
              </a:rPr>
            </a:br>
            <a:r>
              <a:rPr lang="ru-RU" b="1" dirty="0" smtClean="0">
                <a:solidFill>
                  <a:schemeClr val="folHlink"/>
                </a:solidFill>
              </a:rPr>
              <a:t>единого речевого режима</a:t>
            </a:r>
            <a:endParaRPr lang="ru-RU" dirty="0"/>
          </a:p>
        </p:txBody>
      </p:sp>
      <p:pic>
        <p:nvPicPr>
          <p:cNvPr id="4" name="Схема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3175" y="1973262"/>
            <a:ext cx="4057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Владелец\Desktop\P1020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09120"/>
            <a:ext cx="1943324" cy="2232248"/>
          </a:xfrm>
          <a:prstGeom prst="rect">
            <a:avLst/>
          </a:prstGeom>
          <a:noFill/>
        </p:spPr>
      </p:pic>
      <p:pic>
        <p:nvPicPr>
          <p:cNvPr id="3075" name="Picture 3" descr="C:\Users\Владелец\Desktop\P10209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1822872" cy="2088232"/>
          </a:xfrm>
          <a:prstGeom prst="rect">
            <a:avLst/>
          </a:prstGeom>
          <a:noFill/>
        </p:spPr>
      </p:pic>
      <p:pic>
        <p:nvPicPr>
          <p:cNvPr id="6" name="Picture 2" descr="C:\Users\днс\Desktop\картинки для презентации\0_8310b_d67a324d_XL -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6792"/>
            <a:ext cx="2211292" cy="2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00808"/>
            <a:ext cx="197759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223</TotalTime>
  <Words>614</Words>
  <Application>Microsoft Office PowerPoint</Application>
  <PresentationFormat>Экран (4:3)</PresentationFormat>
  <Paragraphs>139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Муниципальное дошкольное образовательное учреждение  «Детский сад общеразвивающего вида №30»</vt:lpstr>
      <vt:lpstr>Актуальность проблемы речевого развития</vt:lpstr>
      <vt:lpstr> Условия успешного речевого развития. </vt:lpstr>
      <vt:lpstr>Современные образовательные технологии</vt:lpstr>
      <vt:lpstr> Приемы и технологии, используемые в ДОУ при формировании  речевой деятельности  детей: </vt:lpstr>
      <vt:lpstr>Проектная деятельность </vt:lpstr>
      <vt:lpstr>Формы обучения активизирующие общение:</vt:lpstr>
      <vt:lpstr>Презентация PowerPoint</vt:lpstr>
      <vt:lpstr>Структура   единого речевого режима</vt:lpstr>
      <vt:lpstr>Предметно-пространственная развивающая среда группы по речевому развитию</vt:lpstr>
      <vt:lpstr>   Зоны</vt:lpstr>
      <vt:lpstr> Младший возраст </vt:lpstr>
      <vt:lpstr>Роль среды прослеживается на примере   ее основных функций:</vt:lpstr>
      <vt:lpstr> Цель создания   предметно-развивающей среды </vt:lpstr>
      <vt:lpstr>Речь детей в 3 – 4 года</vt:lpstr>
      <vt:lpstr>Советы логопеда:</vt:lpstr>
      <vt:lpstr>Книжки разные читаем, речь свою мы развиваем.</vt:lpstr>
      <vt:lpstr>Развитие мелкой моторики.</vt:lpstr>
      <vt:lpstr>Звуковые предметы для развития слухового внимания.</vt:lpstr>
      <vt:lpstr>Работа с родителями</vt:lpstr>
      <vt:lpstr>Наглядная агитация и консультации</vt:lpstr>
      <vt:lpstr>Презентация PowerPoint</vt:lpstr>
      <vt:lpstr>Большое 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СЦ_Цифра</cp:lastModifiedBy>
  <cp:revision>26</cp:revision>
  <dcterms:created xsi:type="dcterms:W3CDTF">2016-02-02T17:33:13Z</dcterms:created>
  <dcterms:modified xsi:type="dcterms:W3CDTF">2018-01-07T07:44:43Z</dcterms:modified>
</cp:coreProperties>
</file>