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p:scale>
          <a:sx n="90" d="100"/>
          <a:sy n="90" d="100"/>
        </p:scale>
        <p:origin x="-804" y="7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25.09.2019</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25.09.2019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25.09.2019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25.09.2019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25.09.2019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25.09.2019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25.09.2019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25.09.2019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25.09.2019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25.09.2019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25.09.2019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25.09.2019</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a:xfrm>
            <a:off x="1043608" y="5849888"/>
            <a:ext cx="8100392" cy="1008112"/>
          </a:xfrm>
        </p:spPr>
        <p:txBody>
          <a:bodyPr>
            <a:normAutofit/>
          </a:bodyPr>
          <a:lstStyle/>
          <a:p>
            <a:pPr algn="r"/>
            <a:r>
              <a:rPr lang="ru-RU" sz="1600" b="1" dirty="0" smtClean="0">
                <a:latin typeface="Times New Roman" pitchFamily="18" charset="0"/>
                <a:cs typeface="Times New Roman" pitchFamily="18" charset="0"/>
              </a:rPr>
              <a:t>Составила воспитатель</a:t>
            </a:r>
          </a:p>
          <a:p>
            <a:pPr algn="r"/>
            <a:r>
              <a:rPr lang="ru-RU" sz="1600" b="1" dirty="0" smtClean="0">
                <a:latin typeface="Times New Roman" pitchFamily="18" charset="0"/>
                <a:cs typeface="Times New Roman" pitchFamily="18" charset="0"/>
              </a:rPr>
              <a:t>Ковалёва З.Б.</a:t>
            </a:r>
          </a:p>
          <a:p>
            <a:pPr algn="r"/>
            <a:r>
              <a:rPr lang="ru-RU" sz="1600" b="1" dirty="0" smtClean="0">
                <a:latin typeface="Times New Roman" pitchFamily="18" charset="0"/>
                <a:cs typeface="Times New Roman" pitchFamily="18" charset="0"/>
              </a:rPr>
              <a:t>2018г.</a:t>
            </a:r>
            <a:endParaRPr lang="ru-RU" sz="1600" b="1" dirty="0">
              <a:latin typeface="Times New Roman" pitchFamily="18" charset="0"/>
              <a:cs typeface="Times New Roman" pitchFamily="18" charset="0"/>
            </a:endParaRPr>
          </a:p>
        </p:txBody>
      </p:sp>
      <p:pic>
        <p:nvPicPr>
          <p:cNvPr id="4" name="Picture 2" descr="https://ds02.infourok.ru/uploads/ex/0e65/00068a8c-a2debcf4/img6.jpg"/>
          <p:cNvPicPr>
            <a:picLocks noChangeAspect="1" noChangeArrowheads="1"/>
          </p:cNvPicPr>
          <p:nvPr/>
        </p:nvPicPr>
        <p:blipFill>
          <a:blip r:embed="rId2" cstate="print"/>
          <a:srcRect/>
          <a:stretch>
            <a:fillRect/>
          </a:stretch>
        </p:blipFill>
        <p:spPr bwMode="auto">
          <a:xfrm>
            <a:off x="1043608" y="0"/>
            <a:ext cx="8100392" cy="580526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Чем полезны овощи и фрукты для человека?</a:t>
            </a:r>
            <a:endParaRPr lang="ru-RU" b="1" dirty="0"/>
          </a:p>
        </p:txBody>
      </p:sp>
      <p:sp>
        <p:nvSpPr>
          <p:cNvPr id="3" name="Прямоугольник 2"/>
          <p:cNvSpPr/>
          <p:nvPr/>
        </p:nvSpPr>
        <p:spPr>
          <a:xfrm>
            <a:off x="1043608" y="1556792"/>
            <a:ext cx="7920880" cy="4493538"/>
          </a:xfrm>
          <a:prstGeom prst="rect">
            <a:avLst/>
          </a:prstGeom>
        </p:spPr>
        <p:txBody>
          <a:bodyPr wrap="square">
            <a:spAutoFit/>
          </a:bodyPr>
          <a:lstStyle/>
          <a:p>
            <a:pPr algn="just"/>
            <a:r>
              <a:rPr lang="ru-RU" dirty="0" smtClean="0">
                <a:latin typeface="Times New Roman" pitchFamily="18" charset="0"/>
                <a:cs typeface="Times New Roman" pitchFamily="18" charset="0"/>
              </a:rPr>
              <a:t>	</a:t>
            </a:r>
            <a:r>
              <a:rPr lang="ru-RU" sz="2600" dirty="0" smtClean="0">
                <a:latin typeface="Times New Roman" pitchFamily="18" charset="0"/>
                <a:cs typeface="Times New Roman" pitchFamily="18" charset="0"/>
              </a:rPr>
              <a:t>Различные овощи и фрукты содержат большое количество витаминов и других полезных элементов в своем составе. Для каждого употребление этих продуктов является обязательным.</a:t>
            </a:r>
          </a:p>
          <a:p>
            <a:pPr algn="just"/>
            <a:r>
              <a:rPr lang="ru-RU" sz="2600" dirty="0" smtClean="0">
                <a:latin typeface="Times New Roman" pitchFamily="18" charset="0"/>
                <a:cs typeface="Times New Roman" pitchFamily="18" charset="0"/>
              </a:rPr>
              <a:t>	Без овощей и фруктов организм человека не сможет нормально функционировать, как например без мясных изделий. Разные продукты содержат разное количество полезных компонентов. Рекомендуется знать какие фрукты стоит употреблять для улучшения пищеварения или нормальной работы сердца.</a:t>
            </a:r>
            <a:endParaRPr lang="ru-RU" sz="2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
            </a:r>
            <a:br>
              <a:rPr lang="ru-RU" b="1" dirty="0" smtClean="0"/>
            </a:br>
            <a:r>
              <a:rPr lang="ru-RU" b="1" dirty="0" smtClean="0"/>
              <a:t>Почему необходимо есть фрукты и овощи</a:t>
            </a:r>
            <a:br>
              <a:rPr lang="ru-RU" b="1" dirty="0" smtClean="0"/>
            </a:br>
            <a:endParaRPr lang="ru-RU" dirty="0"/>
          </a:p>
        </p:txBody>
      </p:sp>
      <p:sp>
        <p:nvSpPr>
          <p:cNvPr id="3" name="Прямоугольник 2"/>
          <p:cNvSpPr/>
          <p:nvPr/>
        </p:nvSpPr>
        <p:spPr>
          <a:xfrm>
            <a:off x="1115616" y="1556792"/>
            <a:ext cx="7848872" cy="4893647"/>
          </a:xfrm>
          <a:prstGeom prst="rect">
            <a:avLst/>
          </a:prstGeom>
        </p:spPr>
        <p:txBody>
          <a:bodyPr wrap="square">
            <a:spAutoFit/>
          </a:bodyPr>
          <a:lstStyle/>
          <a:p>
            <a:pPr algn="just"/>
            <a:r>
              <a:rPr lang="ru-RU" sz="2600" dirty="0" smtClean="0">
                <a:latin typeface="Times New Roman" pitchFamily="18" charset="0"/>
                <a:cs typeface="Times New Roman" pitchFamily="18" charset="0"/>
              </a:rPr>
              <a:t>	Ежедневное употребление овощей и фруктов благотворно влияет на здоровье человека. Они способны предотвращать </a:t>
            </a:r>
            <a:r>
              <a:rPr lang="ru-RU" sz="2600" dirty="0" err="1" smtClean="0">
                <a:latin typeface="Times New Roman" pitchFamily="18" charset="0"/>
                <a:cs typeface="Times New Roman" pitchFamily="18" charset="0"/>
              </a:rPr>
              <a:t>сердечно-сосудистые</a:t>
            </a:r>
            <a:r>
              <a:rPr lang="ru-RU" sz="2600" dirty="0" smtClean="0">
                <a:latin typeface="Times New Roman" pitchFamily="18" charset="0"/>
                <a:cs typeface="Times New Roman" pitchFamily="18" charset="0"/>
              </a:rPr>
              <a:t> заболевания, улучшать давление, повышать иммунитет и многое другое.</a:t>
            </a:r>
          </a:p>
          <a:p>
            <a:pPr algn="just"/>
            <a:r>
              <a:rPr lang="ru-RU" sz="2600" dirty="0" smtClean="0">
                <a:latin typeface="Times New Roman" pitchFamily="18" charset="0"/>
                <a:cs typeface="Times New Roman" pitchFamily="18" charset="0"/>
              </a:rPr>
              <a:t>	Все это возможно благодаря наличию витаминов разных групп, а также, различных микро и макроэлементов. Люди, которые ежедневно включают в свой рацион такие продукты, намного реже болеют или ощущают плохое самочувствие. Многие фрукты и овощи употребляют в лечебных и профилактических целях.</a:t>
            </a:r>
            <a:endParaRPr lang="ru-RU" sz="2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
            </a:r>
            <a:br>
              <a:rPr lang="ru-RU" b="1" dirty="0" smtClean="0"/>
            </a:br>
            <a:r>
              <a:rPr lang="ru-RU" b="1" dirty="0" smtClean="0"/>
              <a:t>Польза </a:t>
            </a:r>
            <a:r>
              <a:rPr lang="ru-RU" b="1" dirty="0" smtClean="0"/>
              <a:t>фруктов и овощей для организма</a:t>
            </a:r>
            <a:br>
              <a:rPr lang="ru-RU" b="1" dirty="0" smtClean="0"/>
            </a:br>
            <a:endParaRPr lang="ru-RU" dirty="0"/>
          </a:p>
        </p:txBody>
      </p:sp>
      <p:sp>
        <p:nvSpPr>
          <p:cNvPr id="3" name="Содержимое 2"/>
          <p:cNvSpPr>
            <a:spLocks noGrp="1"/>
          </p:cNvSpPr>
          <p:nvPr>
            <p:ph sz="half" idx="1"/>
          </p:nvPr>
        </p:nvSpPr>
        <p:spPr>
          <a:xfrm>
            <a:off x="1043608" y="1524000"/>
            <a:ext cx="7920880" cy="320824"/>
          </a:xfrm>
        </p:spPr>
        <p:txBody>
          <a:bodyPr>
            <a:normAutofit fontScale="25000" lnSpcReduction="20000"/>
          </a:bodyPr>
          <a:lstStyle/>
          <a:p>
            <a:pPr algn="ctr">
              <a:buNone/>
            </a:pPr>
            <a:r>
              <a:rPr lang="ru-RU" sz="4500" i="1" dirty="0" err="1" smtClean="0">
                <a:latin typeface="Times New Roman" pitchFamily="18" charset="0"/>
                <a:cs typeface="Times New Roman" pitchFamily="18" charset="0"/>
              </a:rPr>
              <a:t>Сердечно-сосудистые</a:t>
            </a:r>
            <a:r>
              <a:rPr lang="ru-RU" sz="4500" i="1" dirty="0" smtClean="0">
                <a:latin typeface="Times New Roman" pitchFamily="18" charset="0"/>
                <a:cs typeface="Times New Roman" pitchFamily="18" charset="0"/>
              </a:rPr>
              <a:t> </a:t>
            </a:r>
            <a:r>
              <a:rPr lang="ru-RU" sz="4500" i="1" dirty="0" smtClean="0">
                <a:latin typeface="Times New Roman" pitchFamily="18" charset="0"/>
                <a:cs typeface="Times New Roman" pitchFamily="18" charset="0"/>
              </a:rPr>
              <a:t>заболевания, кровяное давление, рак, диабет, желудочно-кишечный </a:t>
            </a:r>
            <a:r>
              <a:rPr lang="ru-RU" sz="4500" i="1" dirty="0" smtClean="0">
                <a:latin typeface="Times New Roman" pitchFamily="18" charset="0"/>
                <a:cs typeface="Times New Roman" pitchFamily="18" charset="0"/>
              </a:rPr>
              <a:t>тракт</a:t>
            </a:r>
          </a:p>
          <a:p>
            <a:endParaRPr lang="ru-RU" sz="2000" b="1" dirty="0" smtClean="0"/>
          </a:p>
          <a:p>
            <a:endParaRPr lang="ru-RU" dirty="0"/>
          </a:p>
        </p:txBody>
      </p:sp>
      <p:sp>
        <p:nvSpPr>
          <p:cNvPr id="4" name="Содержимое 3"/>
          <p:cNvSpPr>
            <a:spLocks noGrp="1"/>
          </p:cNvSpPr>
          <p:nvPr>
            <p:ph sz="half" idx="2"/>
          </p:nvPr>
        </p:nvSpPr>
        <p:spPr>
          <a:xfrm>
            <a:off x="1115616" y="1844824"/>
            <a:ext cx="7818072" cy="4896544"/>
          </a:xfrm>
        </p:spPr>
        <p:txBody>
          <a:bodyPr>
            <a:normAutofit fontScale="25000" lnSpcReduction="20000"/>
          </a:bodyPr>
          <a:lstStyle/>
          <a:p>
            <a:pPr algn="ctr">
              <a:buNone/>
            </a:pPr>
            <a:r>
              <a:rPr lang="ru-RU" sz="5600" b="1" dirty="0" smtClean="0">
                <a:solidFill>
                  <a:schemeClr val="accent3">
                    <a:lumMod val="75000"/>
                  </a:schemeClr>
                </a:solidFill>
                <a:latin typeface="Times New Roman" pitchFamily="18" charset="0"/>
                <a:cs typeface="Times New Roman" pitchFamily="18" charset="0"/>
              </a:rPr>
              <a:t>Какие фрукты и овощи самые полезные для здоровья</a:t>
            </a:r>
          </a:p>
          <a:p>
            <a:pPr algn="just"/>
            <a:r>
              <a:rPr lang="ru-RU" sz="3800" b="1" dirty="0" smtClean="0">
                <a:solidFill>
                  <a:schemeClr val="accent3">
                    <a:lumMod val="75000"/>
                  </a:schemeClr>
                </a:solidFill>
                <a:latin typeface="Times New Roman" pitchFamily="18" charset="0"/>
                <a:cs typeface="Times New Roman" pitchFamily="18" charset="0"/>
              </a:rPr>
              <a:t>Капуста. </a:t>
            </a:r>
            <a:r>
              <a:rPr lang="ru-RU" sz="3200" dirty="0" smtClean="0">
                <a:latin typeface="Times New Roman" pitchFamily="18" charset="0"/>
                <a:cs typeface="Times New Roman" pitchFamily="18" charset="0"/>
              </a:rPr>
              <a:t>Почти все витамины находятся в составе одной капусты. Ее сок помогает очищать организм от токсинов и инфекций. Положительно капуста влияет и на желудок. Поможет при язвах, гастрите и различных болезнях </a:t>
            </a:r>
            <a:r>
              <a:rPr lang="ru-RU" sz="3200" dirty="0" smtClean="0">
                <a:latin typeface="Times New Roman" pitchFamily="18" charset="0"/>
                <a:cs typeface="Times New Roman" pitchFamily="18" charset="0"/>
              </a:rPr>
              <a:t>печени. При </a:t>
            </a:r>
            <a:r>
              <a:rPr lang="ru-RU" sz="3200" dirty="0" smtClean="0">
                <a:latin typeface="Times New Roman" pitchFamily="18" charset="0"/>
                <a:cs typeface="Times New Roman" pitchFamily="18" charset="0"/>
              </a:rPr>
              <a:t>кашле или воспалениях в горле рекомендуется выпивать </a:t>
            </a:r>
            <a:r>
              <a:rPr lang="ru-RU" sz="3200" dirty="0" err="1" smtClean="0">
                <a:latin typeface="Times New Roman" pitchFamily="18" charset="0"/>
                <a:cs typeface="Times New Roman" pitchFamily="18" charset="0"/>
              </a:rPr>
              <a:t>свежевыжатый</a:t>
            </a:r>
            <a:r>
              <a:rPr lang="ru-RU" sz="3200" dirty="0" smtClean="0">
                <a:latin typeface="Times New Roman" pitchFamily="18" charset="0"/>
                <a:cs typeface="Times New Roman" pitchFamily="18" charset="0"/>
              </a:rPr>
              <a:t> сок из капусты. Ее можно использовать и для наружного применения, например, для лечения ожогов, прикладывают капустные листы. Маска из этого овоща, нанесенная на волосы, укрепит их структуру.</a:t>
            </a:r>
          </a:p>
          <a:p>
            <a:pPr algn="just"/>
            <a:r>
              <a:rPr lang="ru-RU" sz="3200" b="1" dirty="0" smtClean="0">
                <a:solidFill>
                  <a:schemeClr val="accent3">
                    <a:lumMod val="75000"/>
                  </a:schemeClr>
                </a:solidFill>
                <a:latin typeface="Times New Roman" pitchFamily="18" charset="0"/>
                <a:cs typeface="Times New Roman" pitchFamily="18" charset="0"/>
              </a:rPr>
              <a:t>Свекла. </a:t>
            </a:r>
            <a:r>
              <a:rPr lang="ru-RU" sz="3200" dirty="0" smtClean="0">
                <a:latin typeface="Times New Roman" pitchFamily="18" charset="0"/>
                <a:cs typeface="Times New Roman" pitchFamily="18" charset="0"/>
              </a:rPr>
              <a:t>В свекле содержатся витамины А, С, В, а также, медь и фосфор. Благодаря этому, свекла способна предотвращать заболевания сердца, очищает печень и почки. Употребление свеклы, помогает людям избавиться от лишнего веса</a:t>
            </a:r>
            <a:r>
              <a:rPr lang="ru-RU"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Она обладает мочегонным эффектом, что в свою очередь, избавляет организм от лишней жидкости. Положительно свекла влияет и на мозговую деятельность. Она способствует омоложению всего организма и хорошему психологическому здоровью.</a:t>
            </a:r>
            <a:endParaRPr lang="ru-RU" sz="3200" b="1" dirty="0" smtClean="0">
              <a:solidFill>
                <a:schemeClr val="accent3">
                  <a:lumMod val="75000"/>
                </a:schemeClr>
              </a:solidFill>
              <a:latin typeface="Times New Roman" pitchFamily="18" charset="0"/>
              <a:cs typeface="Times New Roman" pitchFamily="18" charset="0"/>
            </a:endParaRPr>
          </a:p>
          <a:p>
            <a:pPr algn="just"/>
            <a:r>
              <a:rPr lang="ru-RU" sz="3200" b="1" dirty="0" smtClean="0">
                <a:solidFill>
                  <a:schemeClr val="accent3">
                    <a:lumMod val="75000"/>
                  </a:schemeClr>
                </a:solidFill>
                <a:latin typeface="Times New Roman" pitchFamily="18" charset="0"/>
                <a:cs typeface="Times New Roman" pitchFamily="18" charset="0"/>
              </a:rPr>
              <a:t>Морковь. </a:t>
            </a:r>
            <a:r>
              <a:rPr lang="ru-RU" sz="3200" dirty="0" smtClean="0">
                <a:latin typeface="Times New Roman" pitchFamily="18" charset="0"/>
                <a:cs typeface="Times New Roman" pitchFamily="18" charset="0"/>
              </a:rPr>
              <a:t>Большое количество витамина А находится в составе моркови. Она, также содержит калий, железо, эфирные масла, и множество других компонентов, которые необходимы организму для нормальной </a:t>
            </a:r>
            <a:r>
              <a:rPr lang="ru-RU" sz="3200" dirty="0" err="1" smtClean="0">
                <a:latin typeface="Times New Roman" pitchFamily="18" charset="0"/>
                <a:cs typeface="Times New Roman" pitchFamily="18" charset="0"/>
              </a:rPr>
              <a:t>работы.Употребление</a:t>
            </a:r>
            <a:r>
              <a:rPr lang="ru-RU"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моркови способствует очищению крови и общему улучшению всех органов тела. Она поможет справиться с воспалениями ротовой полости. Благотворно влияет на работу </a:t>
            </a:r>
            <a:r>
              <a:rPr lang="ru-RU" sz="3200" dirty="0" err="1" smtClean="0">
                <a:latin typeface="Times New Roman" pitchFamily="18" charset="0"/>
                <a:cs typeface="Times New Roman" pitchFamily="18" charset="0"/>
              </a:rPr>
              <a:t>сердечно-сосудистой</a:t>
            </a:r>
            <a:r>
              <a:rPr lang="ru-RU" sz="3200" dirty="0" smtClean="0">
                <a:latin typeface="Times New Roman" pitchFamily="18" charset="0"/>
                <a:cs typeface="Times New Roman" pitchFamily="18" charset="0"/>
              </a:rPr>
              <a:t> системы и дыхательных путей. Кроме того, морковь необходимо употреблять людям, у которых проблемы с почками или </a:t>
            </a:r>
            <a:r>
              <a:rPr lang="ru-RU" sz="3200" dirty="0" smtClean="0">
                <a:latin typeface="Times New Roman" pitchFamily="18" charset="0"/>
                <a:cs typeface="Times New Roman" pitchFamily="18" charset="0"/>
              </a:rPr>
              <a:t>печенью.</a:t>
            </a:r>
          </a:p>
          <a:p>
            <a:pPr algn="just"/>
            <a:r>
              <a:rPr lang="ru-RU" sz="3200" b="1" dirty="0" smtClean="0">
                <a:solidFill>
                  <a:schemeClr val="accent3">
                    <a:lumMod val="75000"/>
                  </a:schemeClr>
                </a:solidFill>
                <a:latin typeface="Times New Roman" pitchFamily="18" charset="0"/>
                <a:cs typeface="Times New Roman" pitchFamily="18" charset="0"/>
              </a:rPr>
              <a:t>Помидоры. </a:t>
            </a:r>
            <a:r>
              <a:rPr lang="ru-RU" sz="3200" dirty="0" smtClean="0">
                <a:latin typeface="Times New Roman" pitchFamily="18" charset="0"/>
                <a:cs typeface="Times New Roman" pitchFamily="18" charset="0"/>
              </a:rPr>
              <a:t>Помидоры влияют не только на сердце или кровь. Они также способствуют улучшению состояния костей и мышц и человеческом теле. Благодаря наличию в составе </a:t>
            </a:r>
            <a:r>
              <a:rPr lang="ru-RU" sz="3200" dirty="0" err="1" smtClean="0">
                <a:latin typeface="Times New Roman" pitchFamily="18" charset="0"/>
                <a:cs typeface="Times New Roman" pitchFamily="18" charset="0"/>
              </a:rPr>
              <a:t>фолиевой</a:t>
            </a:r>
            <a:r>
              <a:rPr lang="ru-RU" sz="3200" dirty="0" smtClean="0">
                <a:latin typeface="Times New Roman" pitchFamily="18" charset="0"/>
                <a:cs typeface="Times New Roman" pitchFamily="18" charset="0"/>
              </a:rPr>
              <a:t> кислоты, любителям томатов не стоит переживать из-за сердечного </a:t>
            </a:r>
            <a:r>
              <a:rPr lang="ru-RU" sz="3200" dirty="0" smtClean="0">
                <a:latin typeface="Times New Roman" pitchFamily="18" charset="0"/>
                <a:cs typeface="Times New Roman" pitchFamily="18" charset="0"/>
              </a:rPr>
              <a:t>приступа. Кроме </a:t>
            </a:r>
            <a:r>
              <a:rPr lang="ru-RU" sz="3200" dirty="0" smtClean="0">
                <a:latin typeface="Times New Roman" pitchFamily="18" charset="0"/>
                <a:cs typeface="Times New Roman" pitchFamily="18" charset="0"/>
              </a:rPr>
              <a:t>того, помидоры положительно влияют и на неврологические заболевания. Они способны восстановить клетки мозга и печени, поврежденные алкоголем, и легкие, которые повредил курильщик. Для мужчин помидоры необходимо употреблять, чтобы предотвратить рак предстательной железы.</a:t>
            </a:r>
          </a:p>
          <a:p>
            <a:pPr algn="just"/>
            <a:r>
              <a:rPr lang="ru-RU" sz="3200" b="1" dirty="0" smtClean="0">
                <a:solidFill>
                  <a:schemeClr val="accent3">
                    <a:lumMod val="75000"/>
                  </a:schemeClr>
                </a:solidFill>
                <a:latin typeface="Times New Roman" pitchFamily="18" charset="0"/>
                <a:cs typeface="Times New Roman" pitchFamily="18" charset="0"/>
              </a:rPr>
              <a:t>Огурцы. </a:t>
            </a:r>
            <a:r>
              <a:rPr lang="ru-RU" sz="3200" dirty="0" smtClean="0">
                <a:latin typeface="Times New Roman" pitchFamily="18" charset="0"/>
                <a:cs typeface="Times New Roman" pitchFamily="18" charset="0"/>
              </a:rPr>
              <a:t>Огурцы максимально легкие для желудка и поджелудочной железы, потому как состоят из воды на 95%. Но при этом, они умеют прекрасно утолять чувство голода, не растягивая стенки желудка. В них содержится очень большое количество калия, который способствует мочегонному эффекту</a:t>
            </a:r>
            <a:r>
              <a:rPr lang="ru-RU"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Очень часто люди на некоторое время переходят на огуречную диету, для того, чтобы сбросить вес и очистить организм. Эти овощи, благодаря своему составу, способны избавлять организм от ядов и токсичных веществ. Поэтому, они не только вкусные, но и невероятно полезные.</a:t>
            </a:r>
            <a:r>
              <a:rPr lang="ru-RU" sz="3200" b="1" dirty="0" smtClean="0">
                <a:solidFill>
                  <a:schemeClr val="accent3">
                    <a:lumMod val="75000"/>
                  </a:schemeClr>
                </a:solidFill>
                <a:latin typeface="Times New Roman" pitchFamily="18" charset="0"/>
                <a:cs typeface="Times New Roman" pitchFamily="18" charset="0"/>
              </a:rPr>
              <a:t> </a:t>
            </a:r>
          </a:p>
          <a:p>
            <a:pPr algn="just"/>
            <a:r>
              <a:rPr lang="ru-RU" sz="3200" b="1" dirty="0" smtClean="0">
                <a:solidFill>
                  <a:schemeClr val="accent3">
                    <a:lumMod val="75000"/>
                  </a:schemeClr>
                </a:solidFill>
                <a:latin typeface="Times New Roman" pitchFamily="18" charset="0"/>
                <a:cs typeface="Times New Roman" pitchFamily="18" charset="0"/>
              </a:rPr>
              <a:t>Клубника. </a:t>
            </a:r>
            <a:r>
              <a:rPr lang="ru-RU" sz="3200" dirty="0" smtClean="0">
                <a:latin typeface="Times New Roman" pitchFamily="18" charset="0"/>
                <a:cs typeface="Times New Roman" pitchFamily="18" charset="0"/>
              </a:rPr>
              <a:t>Эта ягода положительно влияет не только на внутренние органы человеческого тела, но и на кожу. Есть множество рецептов масок для лица с использованием клубники. Она стимулирует кровообращение, что пригодится для женщин при борьбе с </a:t>
            </a:r>
            <a:r>
              <a:rPr lang="ru-RU" sz="3200" dirty="0" err="1" smtClean="0">
                <a:latin typeface="Times New Roman" pitchFamily="18" charset="0"/>
                <a:cs typeface="Times New Roman" pitchFamily="18" charset="0"/>
              </a:rPr>
              <a:t>целлюлитом</a:t>
            </a:r>
            <a:r>
              <a:rPr lang="ru-RU" sz="3200" dirty="0" smtClean="0">
                <a:latin typeface="Times New Roman" pitchFamily="18" charset="0"/>
                <a:cs typeface="Times New Roman" pitchFamily="18" charset="0"/>
              </a:rPr>
              <a:t>. Клубника </a:t>
            </a:r>
            <a:r>
              <a:rPr lang="ru-RU" sz="3200" dirty="0" smtClean="0">
                <a:latin typeface="Times New Roman" pitchFamily="18" charset="0"/>
                <a:cs typeface="Times New Roman" pitchFamily="18" charset="0"/>
              </a:rPr>
              <a:t>богата на минералы и витамины. Однако, у такого вкусного фрукта есть большое количество противопоказаний. Не рекомендуется употреблять клубнику людям с заболеваниями пищеварительной системы. Клубника может вызывать аллергические реакции. Для людей с гипертонией, клубника может способствовать излишней нагрузке на почки.</a:t>
            </a:r>
          </a:p>
          <a:p>
            <a:pPr algn="just"/>
            <a:r>
              <a:rPr lang="ru-RU" sz="3200" b="1" dirty="0" smtClean="0">
                <a:solidFill>
                  <a:schemeClr val="accent3">
                    <a:lumMod val="75000"/>
                  </a:schemeClr>
                </a:solidFill>
                <a:latin typeface="Times New Roman" pitchFamily="18" charset="0"/>
                <a:cs typeface="Times New Roman" pitchFamily="18" charset="0"/>
              </a:rPr>
              <a:t>Грейпфруты. </a:t>
            </a:r>
            <a:r>
              <a:rPr lang="ru-RU" sz="3200" dirty="0" smtClean="0">
                <a:latin typeface="Times New Roman" pitchFamily="18" charset="0"/>
                <a:cs typeface="Times New Roman" pitchFamily="18" charset="0"/>
              </a:rPr>
              <a:t>Грейпфруты способствуют снижению уровня холестерина, стимулированию обмена веществ и приведению в порядок нервной системы. Все это возможно благодаря богатому на витамины составу </a:t>
            </a:r>
            <a:r>
              <a:rPr lang="ru-RU" sz="3200" dirty="0" smtClean="0">
                <a:latin typeface="Times New Roman" pitchFamily="18" charset="0"/>
                <a:cs typeface="Times New Roman" pitchFamily="18" charset="0"/>
              </a:rPr>
              <a:t>грейпфрутов. Но </a:t>
            </a:r>
            <a:r>
              <a:rPr lang="ru-RU" sz="3200" dirty="0" smtClean="0">
                <a:latin typeface="Times New Roman" pitchFamily="18" charset="0"/>
                <a:cs typeface="Times New Roman" pitchFamily="18" charset="0"/>
              </a:rPr>
              <a:t>при всех его полезных свойствах, такой фрукт не сочетается со многими лекарствами, в том числе антибиотиками и обезболивающими средствами. Не рекомендуется употреблять грейпфрут при болезнях пищеварительной системы. Большое количество кислот будет еще больше раздражать слизистую оболочку.</a:t>
            </a:r>
          </a:p>
          <a:p>
            <a:pPr algn="just"/>
            <a:r>
              <a:rPr lang="ru-RU" sz="3200" b="1" dirty="0" smtClean="0">
                <a:solidFill>
                  <a:schemeClr val="accent3">
                    <a:lumMod val="75000"/>
                  </a:schemeClr>
                </a:solidFill>
                <a:latin typeface="Times New Roman" pitchFamily="18" charset="0"/>
                <a:cs typeface="Times New Roman" pitchFamily="18" charset="0"/>
              </a:rPr>
              <a:t>Ананасы. </a:t>
            </a:r>
            <a:r>
              <a:rPr lang="ru-RU" sz="3200" dirty="0" smtClean="0">
                <a:latin typeface="Times New Roman" pitchFamily="18" charset="0"/>
                <a:cs typeface="Times New Roman" pitchFamily="18" charset="0"/>
              </a:rPr>
              <a:t>Полезное воздействие на организм оказывает только спелый и свежий ананас Большое количество витаминов находится в нем. Он способен снизить давление, улучшить пищеварение и вывести из организма </a:t>
            </a:r>
            <a:r>
              <a:rPr lang="ru-RU" sz="3200" dirty="0" smtClean="0">
                <a:latin typeface="Times New Roman" pitchFamily="18" charset="0"/>
                <a:cs typeface="Times New Roman" pitchFamily="18" charset="0"/>
              </a:rPr>
              <a:t>шлаки. Кроме </a:t>
            </a:r>
            <a:r>
              <a:rPr lang="ru-RU" sz="3200" dirty="0" smtClean="0">
                <a:latin typeface="Times New Roman" pitchFamily="18" charset="0"/>
                <a:cs typeface="Times New Roman" pitchFamily="18" charset="0"/>
              </a:rPr>
              <a:t>того, ананас отлично борется с различными воспалениями в организме. Ананас способствует омоложению всего организма, а также, предотвращает различные болезни сердца. Однако, не рекомендуется употреблять большое количество этого фрукта</a:t>
            </a:r>
            <a:r>
              <a:rPr lang="ru-RU"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Это может привести к повреждению слизистой оболочки полости рта. Также, следует исключить ананас из рациона людям с болезнями пищеварительного тракта.</a:t>
            </a:r>
          </a:p>
          <a:p>
            <a:pPr algn="just"/>
            <a:r>
              <a:rPr lang="ru-RU" sz="3200" b="1" dirty="0" smtClean="0">
                <a:solidFill>
                  <a:schemeClr val="accent3">
                    <a:lumMod val="75000"/>
                  </a:schemeClr>
                </a:solidFill>
                <a:latin typeface="Times New Roman" pitchFamily="18" charset="0"/>
                <a:cs typeface="Times New Roman" pitchFamily="18" charset="0"/>
              </a:rPr>
              <a:t> Яблоки. </a:t>
            </a:r>
            <a:r>
              <a:rPr lang="ru-RU" sz="3200" dirty="0" smtClean="0">
                <a:latin typeface="Times New Roman" pitchFamily="18" charset="0"/>
                <a:cs typeface="Times New Roman" pitchFamily="18" charset="0"/>
              </a:rPr>
              <a:t>Яблоки способствуют общему укреплению всего организма. Они отлично повышают иммунитет и борются с простудными заболеваниями. Богата на витамины не только мякоть фрукта, но и кожура с </a:t>
            </a:r>
            <a:r>
              <a:rPr lang="ru-RU" sz="3200" dirty="0" smtClean="0">
                <a:latin typeface="Times New Roman" pitchFamily="18" charset="0"/>
                <a:cs typeface="Times New Roman" pitchFamily="18" charset="0"/>
              </a:rPr>
              <a:t>косточками. Кожура </a:t>
            </a:r>
            <a:r>
              <a:rPr lang="ru-RU" sz="3200" dirty="0" smtClean="0">
                <a:latin typeface="Times New Roman" pitchFamily="18" charset="0"/>
                <a:cs typeface="Times New Roman" pitchFamily="18" charset="0"/>
              </a:rPr>
              <a:t>помогает вывести токсины из крови и печени, а косточки рекомендуют для предотвращения рака. Яблоки являются отличным средством для лечений заболеваний кожи и кишечника.</a:t>
            </a:r>
          </a:p>
          <a:p>
            <a:pPr algn="just"/>
            <a:r>
              <a:rPr lang="ru-RU" sz="3200" b="1" dirty="0" smtClean="0">
                <a:solidFill>
                  <a:schemeClr val="accent3">
                    <a:lumMod val="75000"/>
                  </a:schemeClr>
                </a:solidFill>
                <a:latin typeface="Times New Roman" pitchFamily="18" charset="0"/>
                <a:cs typeface="Times New Roman" pitchFamily="18" charset="0"/>
              </a:rPr>
              <a:t>Авокадо. </a:t>
            </a:r>
            <a:r>
              <a:rPr lang="ru-RU" sz="3200" dirty="0" smtClean="0">
                <a:latin typeface="Times New Roman" pitchFamily="18" charset="0"/>
                <a:cs typeface="Times New Roman" pitchFamily="18" charset="0"/>
              </a:rPr>
              <a:t>Авокадо обладает как полезными, так и опасными свойствами. Пользу авокадо приносит </a:t>
            </a:r>
            <a:r>
              <a:rPr lang="ru-RU" sz="3200" dirty="0" err="1" smtClean="0">
                <a:latin typeface="Times New Roman" pitchFamily="18" charset="0"/>
                <a:cs typeface="Times New Roman" pitchFamily="18" charset="0"/>
              </a:rPr>
              <a:t>сердечно-сосудистой</a:t>
            </a:r>
            <a:r>
              <a:rPr lang="ru-RU" sz="3200" dirty="0" smtClean="0">
                <a:latin typeface="Times New Roman" pitchFamily="18" charset="0"/>
                <a:cs typeface="Times New Roman" pitchFamily="18" charset="0"/>
              </a:rPr>
              <a:t> и нервной системе. Способствует улучшению состояния кожи. Среди негативных факторов можно выделить опасность для пищеварительной </a:t>
            </a:r>
            <a:r>
              <a:rPr lang="ru-RU" sz="3200" dirty="0" smtClean="0">
                <a:latin typeface="Times New Roman" pitchFamily="18" charset="0"/>
                <a:cs typeface="Times New Roman" pitchFamily="18" charset="0"/>
              </a:rPr>
              <a:t>системы. Не </a:t>
            </a:r>
            <a:r>
              <a:rPr lang="ru-RU" sz="3200" dirty="0" smtClean="0">
                <a:latin typeface="Times New Roman" pitchFamily="18" charset="0"/>
                <a:cs typeface="Times New Roman" pitchFamily="18" charset="0"/>
              </a:rPr>
              <a:t>стоит употреблять авокадо беременным женщинам, это может привести к проблемам с ребенком. Стоит уделить внимание выбору авокадо. Есть вероятность, что его сок могут заразить бактерией. Это опасно для людей с низким иммунитетом.</a:t>
            </a:r>
          </a:p>
          <a:p>
            <a:endParaRPr lang="ru-RU" sz="3800" b="1" dirty="0" smtClean="0">
              <a:solidFill>
                <a:schemeClr val="accent3">
                  <a:lumMod val="75000"/>
                </a:schemeClr>
              </a:solidFill>
              <a:latin typeface="Times New Roman" pitchFamily="18" charset="0"/>
              <a:cs typeface="Times New Roman" pitchFamily="18" charset="0"/>
            </a:endParaRPr>
          </a:p>
          <a:p>
            <a:endParaRPr lang="ru-RU" sz="2000" dirty="0" smtClean="0"/>
          </a:p>
          <a:p>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74320"/>
            <a:ext cx="7818072" cy="994440"/>
          </a:xfrm>
        </p:spPr>
        <p:txBody>
          <a:bodyPr>
            <a:normAutofit fontScale="90000"/>
          </a:bodyPr>
          <a:lstStyle/>
          <a:p>
            <a:pPr algn="just"/>
            <a:r>
              <a:rPr lang="ru-RU" b="1" dirty="0" smtClean="0"/>
              <a:t/>
            </a:r>
            <a:br>
              <a:rPr lang="ru-RU" b="1" dirty="0" smtClean="0"/>
            </a:br>
            <a:r>
              <a:rPr lang="ru-RU" b="1" dirty="0" smtClean="0"/>
              <a:t/>
            </a:r>
            <a:br>
              <a:rPr lang="ru-RU" b="1" dirty="0" smtClean="0"/>
            </a:br>
            <a:r>
              <a:rPr lang="ru-RU" b="1" dirty="0" smtClean="0"/>
              <a:t/>
            </a:r>
            <a:br>
              <a:rPr lang="ru-RU" b="1" dirty="0" smtClean="0"/>
            </a:br>
            <a:r>
              <a:rPr lang="ru-RU" sz="3100" b="1" dirty="0" smtClean="0"/>
              <a:t>Особенности </a:t>
            </a:r>
            <a:r>
              <a:rPr lang="ru-RU" sz="3100" b="1" dirty="0" smtClean="0"/>
              <a:t>нормы употребления овощей и </a:t>
            </a:r>
            <a:r>
              <a:rPr lang="ru-RU" sz="3100" b="1" dirty="0" smtClean="0"/>
              <a:t>фруктов</a:t>
            </a:r>
            <a:br>
              <a:rPr lang="ru-RU" sz="3100" b="1" dirty="0" smtClean="0"/>
            </a:br>
            <a:r>
              <a:rPr lang="ru-RU" sz="3100" b="1" dirty="0" smtClean="0"/>
              <a:t/>
            </a:r>
            <a:br>
              <a:rPr lang="ru-RU" sz="3100" b="1" dirty="0" smtClean="0"/>
            </a:br>
            <a:r>
              <a:rPr lang="ru-RU" sz="3100" b="1" dirty="0" smtClean="0"/>
              <a:t/>
            </a:r>
            <a:br>
              <a:rPr lang="ru-RU" sz="3100" b="1" dirty="0" smtClean="0"/>
            </a:br>
            <a:r>
              <a:rPr lang="ru-RU" sz="3100" b="1" dirty="0" smtClean="0"/>
              <a:t/>
            </a:r>
            <a:br>
              <a:rPr lang="ru-RU" sz="3100" b="1" dirty="0" smtClean="0"/>
            </a:br>
            <a:r>
              <a:rPr lang="ru-RU" sz="3100" b="1" dirty="0" smtClean="0"/>
              <a:t>	</a:t>
            </a:r>
            <a:r>
              <a:rPr lang="ru-RU" b="1" dirty="0" smtClean="0"/>
              <a:t/>
            </a:r>
            <a:br>
              <a:rPr lang="ru-RU" b="1" dirty="0" smtClean="0"/>
            </a:br>
            <a:endParaRPr lang="ru-RU" dirty="0"/>
          </a:p>
        </p:txBody>
      </p:sp>
      <p:sp>
        <p:nvSpPr>
          <p:cNvPr id="3" name="Содержимое 2"/>
          <p:cNvSpPr>
            <a:spLocks noGrp="1"/>
          </p:cNvSpPr>
          <p:nvPr>
            <p:ph sz="half" idx="1"/>
          </p:nvPr>
        </p:nvSpPr>
        <p:spPr>
          <a:xfrm>
            <a:off x="1259632" y="2708920"/>
            <a:ext cx="2848360" cy="3550528"/>
          </a:xfrm>
        </p:spPr>
        <p:txBody>
          <a:bodyPr>
            <a:normAutofit fontScale="32500" lnSpcReduction="20000"/>
          </a:bodyPr>
          <a:lstStyle/>
          <a:p>
            <a:pPr algn="ctr">
              <a:buNone/>
            </a:pPr>
            <a:r>
              <a:rPr lang="ru-RU" sz="5000" b="1" dirty="0" smtClean="0">
                <a:solidFill>
                  <a:schemeClr val="accent3">
                    <a:lumMod val="75000"/>
                  </a:schemeClr>
                </a:solidFill>
                <a:latin typeface="Times New Roman" pitchFamily="18" charset="0"/>
                <a:cs typeface="Times New Roman" pitchFamily="18" charset="0"/>
              </a:rPr>
              <a:t>Для детей</a:t>
            </a:r>
          </a:p>
          <a:p>
            <a:pPr algn="just"/>
            <a:r>
              <a:rPr lang="ru-RU" sz="4300" dirty="0" smtClean="0">
                <a:latin typeface="Times New Roman" pitchFamily="18" charset="0"/>
                <a:cs typeface="Times New Roman" pitchFamily="18" charset="0"/>
              </a:rPr>
              <a:t>Детям до трех лет рекомендуется давать в день не более 100 грамм фруктов и 200 грамм овощей. При этом, необходимо разделить данный объем на несколько приемов пищи. Если фрукт может вызывать аллергию, лучше не давать его ребенку, или делать это постепенно и очень осторожно. Очень важно, в таком случае, следить за реакцией малыша.</a:t>
            </a:r>
          </a:p>
          <a:p>
            <a:endParaRPr lang="ru-RU" dirty="0"/>
          </a:p>
        </p:txBody>
      </p:sp>
      <p:sp>
        <p:nvSpPr>
          <p:cNvPr id="4" name="Содержимое 3"/>
          <p:cNvSpPr>
            <a:spLocks noGrp="1"/>
          </p:cNvSpPr>
          <p:nvPr>
            <p:ph sz="half" idx="2"/>
          </p:nvPr>
        </p:nvSpPr>
        <p:spPr>
          <a:xfrm>
            <a:off x="4499992" y="2564904"/>
            <a:ext cx="4433696" cy="3960440"/>
          </a:xfrm>
        </p:spPr>
        <p:txBody>
          <a:bodyPr>
            <a:normAutofit fontScale="32500" lnSpcReduction="20000"/>
          </a:bodyPr>
          <a:lstStyle/>
          <a:p>
            <a:pPr algn="ctr">
              <a:buNone/>
            </a:pPr>
            <a:r>
              <a:rPr lang="ru-RU" sz="5000" b="1" dirty="0" smtClean="0">
                <a:solidFill>
                  <a:schemeClr val="accent3">
                    <a:lumMod val="75000"/>
                  </a:schemeClr>
                </a:solidFill>
                <a:latin typeface="Times New Roman" pitchFamily="18" charset="0"/>
                <a:cs typeface="Times New Roman" pitchFamily="18" charset="0"/>
              </a:rPr>
              <a:t>Для </a:t>
            </a:r>
            <a:r>
              <a:rPr lang="ru-RU" sz="5000" b="1" dirty="0" smtClean="0">
                <a:solidFill>
                  <a:schemeClr val="accent3">
                    <a:lumMod val="75000"/>
                  </a:schemeClr>
                </a:solidFill>
                <a:latin typeface="Times New Roman" pitchFamily="18" charset="0"/>
                <a:cs typeface="Times New Roman" pitchFamily="18" charset="0"/>
              </a:rPr>
              <a:t>взрослых</a:t>
            </a:r>
            <a:endParaRPr lang="ru-RU" sz="5000" b="1" dirty="0" smtClean="0">
              <a:solidFill>
                <a:schemeClr val="accent3">
                  <a:lumMod val="75000"/>
                </a:schemeClr>
              </a:solidFill>
              <a:latin typeface="Times New Roman" pitchFamily="18" charset="0"/>
              <a:cs typeface="Times New Roman" pitchFamily="18" charset="0"/>
            </a:endParaRPr>
          </a:p>
          <a:p>
            <a:pPr algn="just"/>
            <a:r>
              <a:rPr lang="ru-RU" sz="4300" dirty="0" smtClean="0">
                <a:latin typeface="Times New Roman" pitchFamily="18" charset="0"/>
                <a:cs typeface="Times New Roman" pitchFamily="18" charset="0"/>
              </a:rPr>
              <a:t>Суточная норма овощей и фруктов для взрослых людей составит около 400 грамм. Рекомендуется разделить этот объем как минимум на пять приемов пищи. Одна порция может состоять, например, из половины грейпфрута, средняя по размерам морковка или тарелка салата из овощей. Лучше комбинировать разные по типу фрукты и овощи в течении одного дня.</a:t>
            </a:r>
          </a:p>
          <a:p>
            <a:pPr algn="just"/>
            <a:r>
              <a:rPr lang="ru-RU" sz="4300" dirty="0" smtClean="0">
                <a:latin typeface="Times New Roman" pitchFamily="18" charset="0"/>
                <a:cs typeface="Times New Roman" pitchFamily="18" charset="0"/>
              </a:rPr>
              <a:t>Употребление овощей и фруктов должны быть ежедневным для каждого, кто заботится о своем здоровье. Без полезных веществ и витаминов, которые находятся в их составе, человеческий организм не может нормально функционировать.</a:t>
            </a:r>
          </a:p>
          <a:p>
            <a:pPr algn="just"/>
            <a:r>
              <a:rPr lang="ru-RU" sz="4300" dirty="0" smtClean="0">
                <a:latin typeface="Times New Roman" pitchFamily="18" charset="0"/>
                <a:cs typeface="Times New Roman" pitchFamily="18" charset="0"/>
              </a:rPr>
              <a:t>Если есть овощи, которые человек не любит или не может кушать, рекомендуется заменить их схожими по составу. Но обязательно обеспечить организму доступ к витаминному и минеральному комплексу.</a:t>
            </a:r>
          </a:p>
          <a:p>
            <a:endParaRPr lang="ru-RU" dirty="0"/>
          </a:p>
        </p:txBody>
      </p:sp>
      <p:sp>
        <p:nvSpPr>
          <p:cNvPr id="9" name="TextBox 8"/>
          <p:cNvSpPr txBox="1"/>
          <p:nvPr/>
        </p:nvSpPr>
        <p:spPr>
          <a:xfrm>
            <a:off x="1043608" y="980728"/>
            <a:ext cx="7885384" cy="1508105"/>
          </a:xfrm>
          <a:prstGeom prst="rect">
            <a:avLst/>
          </a:prstGeom>
          <a:noFill/>
        </p:spPr>
        <p:txBody>
          <a:bodyPr wrap="square" rtlCol="0">
            <a:spAutoFit/>
          </a:bodyPr>
          <a:lstStyle/>
          <a:p>
            <a:pPr algn="just"/>
            <a:r>
              <a:rPr lang="ru-RU" sz="1400" dirty="0" smtClean="0">
                <a:latin typeface="Times New Roman" pitchFamily="18" charset="0"/>
                <a:cs typeface="Times New Roman" pitchFamily="18" charset="0"/>
              </a:rPr>
              <a:t>	Стоит </a:t>
            </a:r>
            <a:r>
              <a:rPr lang="ru-RU" sz="1400" dirty="0" smtClean="0">
                <a:latin typeface="Times New Roman" pitchFamily="18" charset="0"/>
                <a:cs typeface="Times New Roman" pitchFamily="18" charset="0"/>
              </a:rPr>
              <a:t>понимать, что употреблять овощи и фрукты нужно отдельно от основного приема пищи. Кроме того, для разных фруктов есть разное время их приема. Соблюдать это необходимо, чтобы получить максимальную пользу от растительных продуктов. Норма ежедневного употребления овощей и фруктов для мужчин, женщин и детей будет немного отличаться.</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54</TotalTime>
  <Words>1024</Words>
  <Application>Microsoft Office PowerPoint</Application>
  <PresentationFormat>Экран (4:3)</PresentationFormat>
  <Paragraphs>32</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Солнцестояние</vt:lpstr>
      <vt:lpstr>Слайд 1</vt:lpstr>
      <vt:lpstr>Чем полезны овощи и фрукты для человека?</vt:lpstr>
      <vt:lpstr> Почему необходимо есть фрукты и овощи </vt:lpstr>
      <vt:lpstr> Польза фруктов и овощей для организма </vt:lpstr>
      <vt:lpstr>   Особенности нормы употребления овощей и фруктов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8</cp:revision>
  <dcterms:created xsi:type="dcterms:W3CDTF">2019-09-24T14:12:35Z</dcterms:created>
  <dcterms:modified xsi:type="dcterms:W3CDTF">2019-09-25T08:19:24Z</dcterms:modified>
</cp:coreProperties>
</file>