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59" r:id="rId5"/>
    <p:sldId id="272" r:id="rId6"/>
    <p:sldId id="270" r:id="rId7"/>
    <p:sldId id="267" r:id="rId8"/>
    <p:sldId id="268" r:id="rId9"/>
    <p:sldId id="266" r:id="rId10"/>
    <p:sldId id="261" r:id="rId11"/>
    <p:sldId id="258" r:id="rId12"/>
    <p:sldId id="274" r:id="rId13"/>
    <p:sldId id="271" r:id="rId14"/>
    <p:sldId id="275" r:id="rId15"/>
    <p:sldId id="281" r:id="rId16"/>
    <p:sldId id="263" r:id="rId17"/>
    <p:sldId id="282" r:id="rId18"/>
    <p:sldId id="284" r:id="rId19"/>
    <p:sldId id="283" r:id="rId20"/>
    <p:sldId id="276" r:id="rId21"/>
    <p:sldId id="278" r:id="rId22"/>
    <p:sldId id="264" r:id="rId23"/>
    <p:sldId id="262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CC"/>
    <a:srgbClr val="FFFF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543" autoAdjust="0"/>
  </p:normalViewPr>
  <p:slideViewPr>
    <p:cSldViewPr>
      <p:cViewPr>
        <p:scale>
          <a:sx n="68" d="100"/>
          <a:sy n="68" d="100"/>
        </p:scale>
        <p:origin x="-888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86644" y="2000246"/>
            <a:ext cx="1667089" cy="2278798"/>
          </a:xfrm>
          <a:prstGeom prst="rect">
            <a:avLst/>
          </a:prstGeom>
        </p:spPr>
      </p:pic>
      <p:pic>
        <p:nvPicPr>
          <p:cNvPr id="13" name="Рисунок 12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357555" y="2809963"/>
            <a:ext cx="1214446" cy="1807148"/>
          </a:xfrm>
          <a:prstGeom prst="rect">
            <a:avLst/>
          </a:prstGeom>
        </p:spPr>
      </p:pic>
      <p:pic>
        <p:nvPicPr>
          <p:cNvPr id="14" name="Рисунок 13" descr="1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rot="387762">
            <a:off x="447663" y="2565130"/>
            <a:ext cx="1894927" cy="1715169"/>
          </a:xfrm>
          <a:prstGeom prst="rect">
            <a:avLst/>
          </a:prstGeom>
        </p:spPr>
      </p:pic>
      <p:pic>
        <p:nvPicPr>
          <p:cNvPr id="17" name="Рисунок 16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 flipH="1">
            <a:off x="5286380" y="2428874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Рисунок 7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020653" y="3173932"/>
            <a:ext cx="1912205" cy="1730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99653" y="2285998"/>
            <a:ext cx="1614827" cy="2207360"/>
          </a:xfrm>
          <a:prstGeom prst="rect">
            <a:avLst/>
          </a:prstGeom>
        </p:spPr>
      </p:pic>
      <p:pic>
        <p:nvPicPr>
          <p:cNvPr id="7" name="Рисунок 6" descr="2901.jpg"/>
          <p:cNvPicPr>
            <a:picLocks noChangeAspect="1"/>
          </p:cNvPicPr>
          <p:nvPr userDrawn="1"/>
        </p:nvPicPr>
        <p:blipFill>
          <a:blip r:embed="rId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Рисунок 8" descr="6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6072198" y="3214692"/>
            <a:ext cx="1166438" cy="1735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1" name="Рисунок 10" descr="9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flipH="1">
            <a:off x="5929322" y="2857502"/>
            <a:ext cx="1670754" cy="2089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7" name="Рисунок 6" descr="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 rot="387762" flipH="1">
            <a:off x="6505055" y="3370733"/>
            <a:ext cx="1584237" cy="1433952"/>
          </a:xfrm>
          <a:prstGeom prst="rect">
            <a:avLst/>
          </a:prstGeom>
        </p:spPr>
      </p:pic>
      <p:pic>
        <p:nvPicPr>
          <p:cNvPr id="8" name="Рисунок 7" descr="6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 flipH="1">
            <a:off x="4929190" y="3571882"/>
            <a:ext cx="942459" cy="1402419"/>
          </a:xfrm>
          <a:prstGeom prst="rect">
            <a:avLst/>
          </a:prstGeom>
        </p:spPr>
      </p:pic>
      <p:pic>
        <p:nvPicPr>
          <p:cNvPr id="9" name="Рисунок 8" descr="9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357422" y="3286130"/>
            <a:ext cx="1385159" cy="1732403"/>
          </a:xfrm>
          <a:prstGeom prst="rect">
            <a:avLst/>
          </a:prstGeom>
        </p:spPr>
      </p:pic>
      <p:pic>
        <p:nvPicPr>
          <p:cNvPr id="10" name="Рисунок 9" descr="3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 flipH="1">
            <a:off x="142844" y="3143254"/>
            <a:ext cx="1411049" cy="19288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01.jpg"/>
          <p:cNvPicPr>
            <a:picLocks noChangeAspect="1"/>
          </p:cNvPicPr>
          <p:nvPr userDrawn="1"/>
        </p:nvPicPr>
        <p:blipFill>
          <a:blip r:embed="rId2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269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29AAAB-2417-49D1-9D88-6A08A0AF9033}" type="datetimeFigureOut">
              <a:rPr lang="ru-RU" smtClean="0"/>
              <a:pPr/>
              <a:t>19.08.2019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8AB752-8280-4272-9336-41B5AFFB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://%D0%BA%D0%B0%D1%80%D1%82%D0%B8%D0%BD%D0%BA%D0%B8.cc/img/2/9/0/2901.jp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Рисунок 9" descr="2901.jpg"/>
          <p:cNvPicPr>
            <a:picLocks noChangeAspect="1"/>
          </p:cNvPicPr>
          <p:nvPr userDrawn="1"/>
        </p:nvPicPr>
        <p:blipFill>
          <a:blip r:embed="rId13" cstate="print">
            <a:lum bright="10000" contrast="20000"/>
          </a:blip>
          <a:srcRect t="8048" b="9882"/>
          <a:stretch>
            <a:fillRect/>
          </a:stretch>
        </p:blipFill>
        <p:spPr>
          <a:xfrm>
            <a:off x="0" y="0"/>
            <a:ext cx="9144000" cy="5143500"/>
          </a:xfrm>
          <a:prstGeom prst="frame">
            <a:avLst>
              <a:gd name="adj1" fmla="val 3304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950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МДОУ « Детский сад №45»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2211710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effectLst/>
              </a:rPr>
              <a:t>Подготовил воспитатель: Лобова Марина Геннадьевна</a:t>
            </a:r>
            <a:endParaRPr lang="ru-RU" b="1" i="1" dirty="0">
              <a:solidFill>
                <a:srgbClr val="002060"/>
              </a:solidFill>
              <a:effectLst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331640" y="915566"/>
            <a:ext cx="73018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«Организация двигательной активности </a:t>
            </a: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летний период, как эффективное средство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оздоровления детей»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251520" y="195486"/>
            <a:ext cx="1512168" cy="116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339502"/>
            <a:ext cx="6408712" cy="50405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Взаимодействие с родителями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3005" t="27904" b="12991"/>
          <a:stretch>
            <a:fillRect/>
          </a:stretch>
        </p:blipFill>
        <p:spPr bwMode="auto">
          <a:xfrm>
            <a:off x="611560" y="843558"/>
            <a:ext cx="3867858" cy="230425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87574"/>
            <a:ext cx="3816424" cy="23826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7632848" cy="708834"/>
          </a:xfrm>
          <a:prstGeom prst="rect">
            <a:avLst/>
          </a:prstGeom>
        </p:spPr>
        <p:txBody>
          <a:bodyPr wrap="none">
            <a:prstTxWarp prst="textDoubleWave1">
              <a:avLst/>
            </a:prstTxWarp>
            <a:spAutoFit/>
          </a:bodyPr>
          <a:lstStyle/>
          <a:p>
            <a:r>
              <a:rPr lang="ru-RU" b="1" dirty="0" smtClean="0">
                <a:solidFill>
                  <a:srgbClr val="00FF00"/>
                </a:solidFill>
              </a:rPr>
              <a:t>Развивающая среда на участках ДОУ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92D050"/>
                </a:solidFill>
              </a:rPr>
              <a:t>- это </a:t>
            </a:r>
            <a:endParaRPr lang="ru-RU" b="1" dirty="0">
              <a:solidFill>
                <a:srgbClr val="92D050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539552" y="699542"/>
            <a:ext cx="642227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Психологический комфорт и безопасность обстановки.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Обеспечение возможности укрепления физического и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психического здоровья детей.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Реализация права ребенка на свободный выбор вида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деятельности (игровой, двигательной, интеллектуальной,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i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творческой, трудовой).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Обеспечение самостоятельной индивидуальной деятельности.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5. Возможность получить максимум знаний, умений, 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ярких впечатлений, положительных эмоций.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 descr="C:\Users\lobov\Desktop\Летняя оздоровительная работа\IMG_20190704_105156.jpg"/>
          <p:cNvPicPr>
            <a:picLocks noChangeAspect="1" noChangeArrowheads="1"/>
          </p:cNvPicPr>
          <p:nvPr/>
        </p:nvPicPr>
        <p:blipFill>
          <a:blip r:embed="rId2" cstate="print"/>
          <a:srcRect l="9462" t="14076"/>
          <a:stretch>
            <a:fillRect/>
          </a:stretch>
        </p:blipFill>
        <p:spPr bwMode="auto">
          <a:xfrm>
            <a:off x="1619672" y="2859782"/>
            <a:ext cx="2066928" cy="1563638"/>
          </a:xfrm>
          <a:prstGeom prst="cloud">
            <a:avLst/>
          </a:prstGeom>
          <a:noFill/>
        </p:spPr>
      </p:pic>
      <p:pic>
        <p:nvPicPr>
          <p:cNvPr id="16388" name="Picture 4" descr="C:\Users\lobov\Desktop\Летняя оздоровительная работа\IMG_20190709_162139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l="9939" r="13859"/>
          <a:stretch>
            <a:fillRect/>
          </a:stretch>
        </p:blipFill>
        <p:spPr bwMode="auto">
          <a:xfrm>
            <a:off x="3779912" y="2787774"/>
            <a:ext cx="2232248" cy="1630066"/>
          </a:xfrm>
          <a:prstGeom prst="cloud">
            <a:avLst/>
          </a:prstGeom>
          <a:noFill/>
        </p:spPr>
      </p:pic>
      <p:pic>
        <p:nvPicPr>
          <p:cNvPr id="16389" name="Picture 5" descr="C:\Users\lobov\Desktop\Летняя оздоровительная работа\IMG_20190709_160736.jpg"/>
          <p:cNvPicPr>
            <a:picLocks noChangeAspect="1" noChangeArrowheads="1"/>
          </p:cNvPicPr>
          <p:nvPr/>
        </p:nvPicPr>
        <p:blipFill>
          <a:blip r:embed="rId4" cstate="print"/>
          <a:srcRect l="10992" t="13119"/>
          <a:stretch>
            <a:fillRect/>
          </a:stretch>
        </p:blipFill>
        <p:spPr bwMode="auto">
          <a:xfrm>
            <a:off x="6804248" y="627534"/>
            <a:ext cx="2035824" cy="1490370"/>
          </a:xfrm>
          <a:prstGeom prst="cloud">
            <a:avLst/>
          </a:prstGeom>
          <a:noFill/>
        </p:spPr>
      </p:pic>
      <p:pic>
        <p:nvPicPr>
          <p:cNvPr id="16390" name="Picture 6" descr="C:\Users\lobov\Desktop\Летняя оздоровительная работа\IMG_20190705_102025.jpg"/>
          <p:cNvPicPr>
            <a:picLocks noChangeAspect="1" noChangeArrowheads="1"/>
          </p:cNvPicPr>
          <p:nvPr/>
        </p:nvPicPr>
        <p:blipFill>
          <a:blip r:embed="rId5" cstate="print">
            <a:lum bright="-20000"/>
          </a:blip>
          <a:srcRect l="16974" r="19146" b="21927"/>
          <a:stretch>
            <a:fillRect/>
          </a:stretch>
        </p:blipFill>
        <p:spPr bwMode="auto">
          <a:xfrm>
            <a:off x="6300192" y="2211710"/>
            <a:ext cx="2304256" cy="1728192"/>
          </a:xfrm>
          <a:prstGeom prst="cloud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5486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ЗАКАЛИВАЮЩИЕ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МЕРОПРИЯТИЯ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954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Прогулки на свежем воздухе; хождение босиком; утренний приём на свежем воздухе; обширное умывание холодной водой; бодрящая гимнастика после сна; солнечные, световоздушные ванны; аэрация помещений. </a:t>
            </a:r>
            <a:endParaRPr lang="ru-RU" sz="2400" dirty="0"/>
          </a:p>
        </p:txBody>
      </p:sp>
      <p:pic>
        <p:nvPicPr>
          <p:cNvPr id="31746" name="Picture 2" descr="C:\Users\lobov\Desktop\Летняя оздоровительная работа\IMG_20190626_1609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189" y="267494"/>
            <a:ext cx="3616219" cy="2787774"/>
          </a:xfrm>
          <a:prstGeom prst="star10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19199" t="25066"/>
          <a:stretch>
            <a:fillRect/>
          </a:stretch>
        </p:blipFill>
        <p:spPr bwMode="auto">
          <a:xfrm>
            <a:off x="323528" y="843558"/>
            <a:ext cx="372700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lobov\Desktop\Летняя оздоровительная работа\IMG_20190704_100506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 flipH="1">
            <a:off x="4355976" y="843558"/>
            <a:ext cx="322126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83568" y="267494"/>
            <a:ext cx="74428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normalizeH="0" baseline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ЗАНИМАТЕЛЬНЫЕ ОПЫТЫ И ЭКСПЕРИМЕНТИРОВАНИЕ</a:t>
            </a:r>
            <a:endParaRPr kumimoji="0" lang="ru-RU" sz="2000" b="1" i="1" u="none" strike="noStrike" normalizeH="0" baseline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lobov\Desktop\Летняя оздоровительная работа\IMG_20190813_19564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467544" y="267494"/>
            <a:ext cx="2808312" cy="2448272"/>
          </a:xfrm>
          <a:prstGeom prst="rect">
            <a:avLst/>
          </a:prstGeom>
          <a:noFill/>
        </p:spPr>
      </p:pic>
      <p:pic>
        <p:nvPicPr>
          <p:cNvPr id="6146" name="Picture 2" descr="C:\Users\lobov\Desktop\Летняя оздоровительная работа\IMG_20190812_10325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3192"/>
          <a:stretch>
            <a:fillRect/>
          </a:stretch>
        </p:blipFill>
        <p:spPr bwMode="auto">
          <a:xfrm>
            <a:off x="5580112" y="339502"/>
            <a:ext cx="2605469" cy="2544133"/>
          </a:xfrm>
          <a:prstGeom prst="rect">
            <a:avLst/>
          </a:prstGeom>
          <a:noFill/>
        </p:spPr>
      </p:pic>
      <p:pic>
        <p:nvPicPr>
          <p:cNvPr id="4" name="Picture 1" descr="C:\Users\lobov\Desktop\Летняя оздоровительная работа\IMG_20190704_09205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1907704" y="1851670"/>
            <a:ext cx="3970240" cy="2977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11510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Такие весёлые праздники :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«ДЕНЬ СЕМЬИ , ЛЮБВИ И ВЕРНОСТИ», « </a:t>
            </a:r>
            <a:r>
              <a:rPr lang="ru-RU" b="1" dirty="0" smtClean="0">
                <a:solidFill>
                  <a:srgbClr val="C00000"/>
                </a:solidFill>
              </a:rPr>
              <a:t>ЯБЛОЧНЫЙ</a:t>
            </a:r>
            <a:r>
              <a:rPr lang="ru-RU" b="1" dirty="0" smtClean="0">
                <a:solidFill>
                  <a:srgbClr val="C00000"/>
                </a:solidFill>
              </a:rPr>
              <a:t> СПАС»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позволяют закрепить умения и навыки, приобретенные на физкультурных занятиях (развитие ловкости и выносливости, силы и координации в упражнениях, а также развивают навыки бега, разных видов прыжков и метания). Праздники вызывают у детей неподдельный интерес к физкультуре и спорту, а главное, к здоровому образу жизни!</a:t>
            </a:r>
            <a:r>
              <a:rPr lang="en-US" b="1" dirty="0" smtClean="0">
                <a:solidFill>
                  <a:srgbClr val="C00000"/>
                </a:solidFill>
              </a:rPr>
              <a:t> 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950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День Семьи, Любви и Верности</a:t>
            </a:r>
            <a:endParaRPr lang="ru-RU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683567" y="987574"/>
            <a:ext cx="3501863" cy="3024336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b="16954"/>
          <a:stretch>
            <a:fillRect/>
          </a:stretch>
        </p:blipFill>
        <p:spPr bwMode="auto">
          <a:xfrm>
            <a:off x="4283968" y="1059582"/>
            <a:ext cx="3996444" cy="3096344"/>
          </a:xfrm>
          <a:prstGeom prst="hear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87824" y="33950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ЯБЛОЧНЫЙ  СПАС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03598"/>
            <a:ext cx="1849835" cy="2466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7574"/>
            <a:ext cx="2281883" cy="3042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2170" y="1059582"/>
            <a:ext cx="1828615" cy="2438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555526"/>
            <a:ext cx="3888432" cy="369332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Наблюдения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8914" name="Picture 2" descr="C:\Users\lobov\Desktop\Летняя оздоровительная работа\IMG_20190812_110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43558"/>
            <a:ext cx="3140968" cy="2355726"/>
          </a:xfrm>
          <a:prstGeom prst="rect">
            <a:avLst/>
          </a:prstGeom>
          <a:noFill/>
        </p:spPr>
      </p:pic>
      <p:pic>
        <p:nvPicPr>
          <p:cNvPr id="38915" name="Picture 3" descr="C:\Users\lobov\Desktop\Летняя оздоровительная работа\IMG_20190730_16114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1403648" y="2355726"/>
            <a:ext cx="3394176" cy="2545632"/>
          </a:xfrm>
          <a:prstGeom prst="rect">
            <a:avLst/>
          </a:prstGeom>
          <a:noFill/>
        </p:spPr>
      </p:pic>
      <p:pic>
        <p:nvPicPr>
          <p:cNvPr id="1026" name="Picture 2" descr="C:\Users\lobov\Desktop\Летняя оздоровительная работа\IMG_20190808_1037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915566"/>
            <a:ext cx="3501008" cy="2880320"/>
          </a:xfrm>
          <a:prstGeom prst="rect">
            <a:avLst/>
          </a:prstGeom>
          <a:noFill/>
        </p:spPr>
      </p:pic>
      <p:pic>
        <p:nvPicPr>
          <p:cNvPr id="38916" name="Picture 4" descr="C:\Users\lobov\Desktop\Летняя оздоровительная работа\IMG_20190621_111304.jpg"/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4572000" y="2931790"/>
            <a:ext cx="252028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7704" y="267494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ТВОРЧЕСКАЯ МАСТЕРСКАЯ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«РАДУГА»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7890" name="Picture 2" descr="C:\Users\lobov\Desktop\Летняя оздоровительная работа\IMG_20190802_09474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572000" y="1275606"/>
            <a:ext cx="3576397" cy="2682298"/>
          </a:xfrm>
          <a:prstGeom prst="doubleWave">
            <a:avLst/>
          </a:prstGeom>
          <a:noFill/>
        </p:spPr>
      </p:pic>
      <p:pic>
        <p:nvPicPr>
          <p:cNvPr id="37891" name="Picture 3" descr="C:\Users\lobov\Desktop\Летняя оздоровительная работа\IMG_20190802_091326.jpg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1275606"/>
            <a:ext cx="3672408" cy="26896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-3237864"/>
            <a:ext cx="4283968" cy="769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11111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 smtClean="0">
              <a:solidFill>
                <a:srgbClr val="11111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Здоровый дух в здоровом теле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этом вечно нам твердят!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знаем – спорт на самом деле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Полезен очень для ребят!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Зарядку делаем мы дружно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Ведь понимаем – это нужно!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все у нас для спорта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Скакалки, кегли и дорожки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тренажеров есть немножко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Мячи и парашют здесь есть</a:t>
            </a:r>
          </a:p>
          <a:p>
            <a:pPr marL="0" marR="0" lvl="0" indent="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невозможно перечесть.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lobov\Desktop\Летняя оздоровительная работа\IMG_20190618_175659.jpg"/>
          <p:cNvPicPr>
            <a:picLocks noChangeAspect="1" noChangeArrowheads="1"/>
          </p:cNvPicPr>
          <p:nvPr/>
        </p:nvPicPr>
        <p:blipFill>
          <a:blip r:embed="rId2" cstate="print"/>
          <a:srcRect l="7060" t="6627"/>
          <a:stretch>
            <a:fillRect/>
          </a:stretch>
        </p:blipFill>
        <p:spPr bwMode="auto">
          <a:xfrm>
            <a:off x="4932040" y="267494"/>
            <a:ext cx="3550226" cy="2533222"/>
          </a:xfrm>
          <a:prstGeom prst="flowChartMagneticDrum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216392"/>
            <a:ext cx="556755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Огромная роль отводилась и формированию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трудолюбия, привитию элементарных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трудовых навыков и умений, знакомству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 трудом взрослых, воспитанию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ответственности,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самостоятельности, умению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коллективно взаимодействовать.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Совместно с детьми велась работа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по уходу за растениями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своей клумбе, прополка, полив растений,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уборка площадки,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в процессе которой и формировались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трудовые навыки у воспитанников.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lobov\Desktop\Летняя оздоровительная работа\IMG_20190618_10275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5658" r="23831" b="19227"/>
          <a:stretch>
            <a:fillRect/>
          </a:stretch>
        </p:blipFill>
        <p:spPr bwMode="auto">
          <a:xfrm>
            <a:off x="5940152" y="483518"/>
            <a:ext cx="2682003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41598"/>
            <a:ext cx="792511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на положительном эмоциональном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фоне значительно увеличиваются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функциональные резервные возможности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организма.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Частая смена видов двигательной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 разной физической нагрузкой сосредотачивает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внимание детей, дисциплинирует и снимает напряжение.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obov\Desktop\Летняя оздоровительная работа\IMG_20190705_100517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t="28633" b="19172"/>
          <a:stretch>
            <a:fillRect/>
          </a:stretch>
        </p:blipFill>
        <p:spPr bwMode="auto">
          <a:xfrm flipH="1">
            <a:off x="6588222" y="195486"/>
            <a:ext cx="2267743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27176" y="915566"/>
            <a:ext cx="741682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Лето- благодатная пора.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Поэтому очень важно организовать жизнь дошкольников так,  что бы каждый день приносил им что-то новое, был наполнен  интересным содержанием. Что бы воспоминания о лете, играх,  прогулках, долго радовали их. Учитывая результаты деятельности ДОУ и благодарности родителей, можно с уверенностью сказать,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что данная работа востребована и имеет положительный                  отклик.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lobov\Desktop\Летняя оздоровительная работа\IMG_20190620_10003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13337" r="16465" b="5038"/>
          <a:stretch>
            <a:fillRect/>
          </a:stretch>
        </p:blipFill>
        <p:spPr bwMode="auto">
          <a:xfrm flipH="1">
            <a:off x="251520" y="699542"/>
            <a:ext cx="1512168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C:\Users\lobov\Desktop\Летняя оздоровительная работа\IMG_20190704_164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95486"/>
            <a:ext cx="6120680" cy="4392488"/>
          </a:xfrm>
          <a:prstGeom prst="star24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77155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33CC"/>
                </a:solidFill>
              </a:rPr>
              <a:t>Спасибо 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1275606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FF00"/>
                </a:solidFill>
              </a:rPr>
              <a:t>за</a:t>
            </a:r>
            <a:endParaRPr lang="ru-RU" sz="3600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99568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Внимание!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95486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Для детей лето – особый период, когда можно вдоволь нагуляться, окрепнуть, подрасти. Находясь в соприкосновении с природой, ребенок реально познает мир, его звуки, краски, получает яркие впечатления, которые оставляет след в детской душе на всю жизнь.</a:t>
            </a: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99542"/>
            <a:ext cx="3479365" cy="2592288"/>
          </a:xfrm>
          <a:prstGeom prst="flowChartDisplay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67744" y="267494"/>
            <a:ext cx="5112568" cy="576064"/>
          </a:xfrm>
          <a:prstGeom prst="rect">
            <a:avLst/>
          </a:prstGeom>
          <a:noFill/>
        </p:spPr>
        <p:txBody>
          <a:bodyPr wrap="square" rtlCol="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Актуальность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23528" y="699542"/>
            <a:ext cx="712879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Двигательная активность является важнейшим  компонентом образа жизни и поведения дошкольников. Она зависит от организации  физического развития и воспитания детей, от уровня их подготовленности, от условий жизни,  индивидуальных особенностей и функциональных  возможностей растущего организма и  является эффективным средством оздоровления детей. Недостаточность двигательных  функций у детей проявляется во всех компонентах: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опорно - двигательного аппарата, моторики.  Хорошо известно, что правильно организованная двигательная активность важнейший фактор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формирования здорового образа жизни 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укрепления здоровья человека вне зависимости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от его возраста. Это тем более справедливо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по отношению к детям, для которых процессы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 роста и развития являются основными,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а воздействие соответствующей возрасту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>двигательной активности особенно значимо. 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1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Helvetica"/>
                <a:ea typeface="Times New Roman" pitchFamily="18" charset="0"/>
                <a:cs typeface="Times New Roman" pitchFamily="18" charset="0"/>
              </a:rPr>
            </a:b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Picture 1" descr="C:\Users\lobov\Desktop\Летняя оздоровительная работа\IMG_20190729_101940.jpg"/>
          <p:cNvPicPr>
            <a:picLocks noChangeAspect="1" noChangeArrowheads="1"/>
          </p:cNvPicPr>
          <p:nvPr/>
        </p:nvPicPr>
        <p:blipFill>
          <a:blip r:embed="rId2" cstate="print"/>
          <a:srcRect l="20560" t="10262" r="22922"/>
          <a:stretch>
            <a:fillRect/>
          </a:stretch>
        </p:blipFill>
        <p:spPr bwMode="auto">
          <a:xfrm>
            <a:off x="7380312" y="627534"/>
            <a:ext cx="1619672" cy="3646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339502"/>
            <a:ext cx="5724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ГЛАВНАЯ ЦЕЛЬ ЛЕТНЕЙ ОЗДОРОВИТЕЛЬНОЙ РАБОТЫ: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771550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Объединение усилий педагогов ДОУ и родителей по созданию условий, способствующих оздоровлению детского организма в летний период; эмоциональному, личностному, познавательному развитию ребёнка.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31590"/>
            <a:ext cx="712879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Создать условия, обеспечивающие охрану жизни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здоровья детей,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предупреждение заболеваемости и травматизма.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Реализовать систему мероприятий, направленных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оздоровление и физическое развитие детей,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их нравственной воспитание, развитие любознательности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познавательной активности, формирование  культурно –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гигиенических и трудовых навыков.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Осуществить педагогическое и санитарное просвещение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родителей по вопросам воспитания и оздоровления детей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летний период.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39502"/>
            <a:ext cx="1983492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09" name="Picture 1" descr="C:\Users\lobov\Desktop\Летняя оздоровительная работа\IMG_20190705_10440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 l="9826" r="6160" b="11984"/>
          <a:stretch>
            <a:fillRect/>
          </a:stretch>
        </p:blipFill>
        <p:spPr bwMode="auto">
          <a:xfrm>
            <a:off x="6156176" y="339502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5616" y="339502"/>
            <a:ext cx="75176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Реализация задач осуществляется  по направлениям: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936642" y="627534"/>
            <a:ext cx="720735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Физкультурно-оздоровительные мероприятия  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483768" y="1059582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еатрализованная деятельность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411760" y="149163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ознавательная и экологическая активность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483768" y="1995686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Безопасность, работа с родителями.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5" name="Picture 1" descr="C:\Users\lobov\Desktop\Летняя оздоровительная работа\IMG_20190620_103306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23528" y="1347614"/>
            <a:ext cx="2146037" cy="2113584"/>
          </a:xfrm>
          <a:prstGeom prst="foldedCorner">
            <a:avLst/>
          </a:prstGeom>
          <a:noFill/>
        </p:spPr>
      </p:pic>
      <p:pic>
        <p:nvPicPr>
          <p:cNvPr id="16386" name="Picture 2" descr="C:\Users\lobov\Desktop\Летняя оздоровительная работа\IMG_20190621_214204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3059832" y="2715766"/>
            <a:ext cx="2088232" cy="2201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/>
      <p:bldP spid="3076" grpId="0"/>
      <p:bldP spid="30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749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</a:rPr>
              <a:t>Оздоровительная работа в ДОУ строится на основании следующих принципов: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1520" y="1419622"/>
            <a:ext cx="7022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Систематическое использование физкультурно-оздоровительных,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закаливающих технологий.  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   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71600" y="2211710"/>
            <a:ext cx="78749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Учёт индивидуальных особенностей    детей и запросов родителей.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35696" y="2787774"/>
            <a:ext cx="63539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Положительный эмоциональный   настрой  ребёнка.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67744" y="3291830"/>
            <a:ext cx="47686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Доступность используемых технологий.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lobov\Desktop\Летняя оздоровительная работа\IMG_20190813_195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9502"/>
            <a:ext cx="1421361" cy="1903265"/>
          </a:xfrm>
          <a:prstGeom prst="snip2SameRect">
            <a:avLst/>
          </a:prstGeom>
          <a:noFill/>
        </p:spPr>
      </p:pic>
      <p:pic>
        <p:nvPicPr>
          <p:cNvPr id="1028" name="Picture 4" descr="C:\Users\lobov\Desktop\Летняя оздоровительная работа\IMG_20190718_1554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7494"/>
            <a:ext cx="1569973" cy="1177480"/>
          </a:xfrm>
          <a:prstGeom prst="round1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/>
      <p:bldP spid="5122" grpId="0"/>
      <p:bldP spid="5123" grpId="0"/>
      <p:bldP spid="5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39552" y="195486"/>
            <a:ext cx="77755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Формы оздоровительных мероприятий в летний период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539552" y="627534"/>
            <a:ext cx="30222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утренняя гимнастика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11560" y="987574"/>
            <a:ext cx="31979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оздоровительный бег;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1491630"/>
            <a:ext cx="65934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 по физической культуре различных видов;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683568" y="1923678"/>
            <a:ext cx="26187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подвижные игры;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74612" y="2365598"/>
            <a:ext cx="8769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 двигательные разминки (на развитие мелкой моторики, на внимание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координацию движений, </a:t>
            </a: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упражнения в равновесии, гимнастика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расслабления);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827584" y="3435846"/>
            <a:ext cx="3240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гимнастика после сна;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827584" y="3867894"/>
            <a:ext cx="40570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закаливающие мероприятия;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323528" y="4227934"/>
            <a:ext cx="52086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индивидуальная работа в режиме дня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lobov\Desktop\Летняя оздоровительная работа\IMG_20190618_101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55526"/>
            <a:ext cx="1891808" cy="141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706</Words>
  <Application>Microsoft Office PowerPoint</Application>
  <PresentationFormat>Экран (16:9)</PresentationFormat>
  <Paragraphs>135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Марина Лобова</cp:lastModifiedBy>
  <cp:revision>76</cp:revision>
  <dcterms:created xsi:type="dcterms:W3CDTF">2016-06-03T14:12:26Z</dcterms:created>
  <dcterms:modified xsi:type="dcterms:W3CDTF">2019-08-19T11:01:17Z</dcterms:modified>
</cp:coreProperties>
</file>