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D1C3-5430-47A2-A534-9A55B4C5FDB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51E5-71E2-43C1-80B2-1C4A2215D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D1C3-5430-47A2-A534-9A55B4C5FDB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51E5-71E2-43C1-80B2-1C4A2215D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D1C3-5430-47A2-A534-9A55B4C5FDB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51E5-71E2-43C1-80B2-1C4A2215D73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D1C3-5430-47A2-A534-9A55B4C5FDB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51E5-71E2-43C1-80B2-1C4A2215D73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D1C3-5430-47A2-A534-9A55B4C5FDB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51E5-71E2-43C1-80B2-1C4A2215D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D1C3-5430-47A2-A534-9A55B4C5FDB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51E5-71E2-43C1-80B2-1C4A2215D73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D1C3-5430-47A2-A534-9A55B4C5FDB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51E5-71E2-43C1-80B2-1C4A2215D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D1C3-5430-47A2-A534-9A55B4C5FDB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51E5-71E2-43C1-80B2-1C4A2215D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D1C3-5430-47A2-A534-9A55B4C5FDB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51E5-71E2-43C1-80B2-1C4A2215D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D1C3-5430-47A2-A534-9A55B4C5FDB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51E5-71E2-43C1-80B2-1C4A2215D73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D1C3-5430-47A2-A534-9A55B4C5FDB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51E5-71E2-43C1-80B2-1C4A2215D73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A99D1C3-5430-47A2-A534-9A55B4C5FDB6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4AC51E5-71E2-43C1-80B2-1C4A2215D73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58417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«Здоровый образ жизни – мой выбор!»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7071"/>
            <a:ext cx="6400800" cy="172819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Подготовила: воспитатель МДОУ «Детский сад №30»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Савинкова Татьяна Ивановна</a:t>
            </a:r>
          </a:p>
          <a:p>
            <a:r>
              <a:rPr lang="ru-RU" b="1" dirty="0">
                <a:solidFill>
                  <a:schemeClr val="tx1"/>
                </a:solidFill>
              </a:rPr>
              <a:t>г</a:t>
            </a:r>
            <a:r>
              <a:rPr lang="ru-RU" b="1" dirty="0" smtClean="0">
                <a:solidFill>
                  <a:schemeClr val="tx1"/>
                </a:solidFill>
              </a:rPr>
              <a:t>. Щекино, Тульская область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2020г.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IMG_32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59799"/>
            <a:ext cx="3000364" cy="2326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731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Работа с родителями по формированию ЗОЖ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4103311" cy="44976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Формы работы с родителями:</a:t>
            </a:r>
          </a:p>
          <a:p>
            <a:pPr marL="0" indent="0">
              <a:buNone/>
            </a:pPr>
            <a:r>
              <a:rPr lang="ru-RU" dirty="0" smtClean="0"/>
              <a:t>-совместные утренние зарядки</a:t>
            </a:r>
          </a:p>
          <a:p>
            <a:pPr marL="0" indent="0">
              <a:buNone/>
            </a:pPr>
            <a:r>
              <a:rPr lang="ru-RU" dirty="0" smtClean="0"/>
              <a:t>-совметные праздники, соревнования, конкурсы;</a:t>
            </a:r>
          </a:p>
          <a:p>
            <a:pPr marL="0" indent="0">
              <a:buNone/>
            </a:pPr>
            <a:r>
              <a:rPr lang="ru-RU" dirty="0" smtClean="0"/>
              <a:t>-наглядная агитация;</a:t>
            </a:r>
          </a:p>
          <a:p>
            <a:pPr marL="0" indent="0">
              <a:buNone/>
            </a:pPr>
            <a:r>
              <a:rPr lang="ru-RU" dirty="0" smtClean="0"/>
              <a:t>-консультации и беседы;</a:t>
            </a:r>
          </a:p>
          <a:p>
            <a:pPr marL="0" indent="0">
              <a:buNone/>
            </a:pPr>
            <a:r>
              <a:rPr lang="ru-RU" dirty="0" smtClean="0"/>
              <a:t>-родительские собрания;</a:t>
            </a:r>
          </a:p>
          <a:p>
            <a:pPr marL="0" indent="0">
              <a:buNone/>
            </a:pPr>
            <a:r>
              <a:rPr lang="ru-RU" dirty="0" smtClean="0"/>
              <a:t>-мастре-классы;</a:t>
            </a:r>
          </a:p>
          <a:p>
            <a:pPr marL="0" indent="0">
              <a:buNone/>
            </a:pPr>
            <a:r>
              <a:rPr lang="ru-RU" dirty="0" smtClean="0"/>
              <a:t>-семинары;</a:t>
            </a:r>
          </a:p>
          <a:p>
            <a:pPr marL="0" indent="0">
              <a:buNone/>
            </a:pPr>
            <a:r>
              <a:rPr lang="ru-RU" dirty="0" smtClean="0"/>
              <a:t>-круглые столы и т.д.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5152" y="1700808"/>
            <a:ext cx="3887288" cy="442567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3" name="Picture 3" descr="F:\Д_С № 30\Рабочий стол_1\Всё для аттестации\Гусакова\Лена фото\P10501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0808"/>
            <a:ext cx="2890846" cy="21940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EVICE\Desktop\P10601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13165"/>
            <a:ext cx="2843718" cy="2132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EVICE\Desktop\P10601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932" y="2769977"/>
            <a:ext cx="2314782" cy="3086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0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Будьте здоровы!</a:t>
            </a:r>
            <a:endParaRPr lang="ru-RU" sz="4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916832"/>
            <a:ext cx="3727648" cy="1621896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DEVICE\Desktop\DSCN03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4895991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6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1988840"/>
            <a:ext cx="7524824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1.Режим дня</a:t>
            </a:r>
          </a:p>
          <a:p>
            <a:pPr marL="0" indent="0">
              <a:buNone/>
            </a:pPr>
            <a:r>
              <a:rPr lang="ru-RU" sz="2800" b="1" dirty="0"/>
              <a:t>2.Правильное </a:t>
            </a:r>
            <a:r>
              <a:rPr lang="ru-RU" sz="2800" b="1" dirty="0" smtClean="0"/>
              <a:t>питание</a:t>
            </a:r>
            <a:endParaRPr lang="ru-RU" sz="2800" b="1" dirty="0"/>
          </a:p>
          <a:p>
            <a:pPr marL="0" indent="0">
              <a:buNone/>
            </a:pPr>
            <a:r>
              <a:rPr lang="ru-RU" sz="2800" b="1" dirty="0"/>
              <a:t>3.Рациональная двигательная </a:t>
            </a:r>
            <a:r>
              <a:rPr lang="ru-RU" sz="2800" b="1" dirty="0" smtClean="0"/>
              <a:t>активность</a:t>
            </a:r>
            <a:endParaRPr lang="ru-RU" sz="2800" dirty="0"/>
          </a:p>
          <a:p>
            <a:pPr marL="0" indent="0">
              <a:buNone/>
            </a:pPr>
            <a:r>
              <a:rPr lang="ru-RU" sz="2800" b="1" dirty="0" smtClean="0"/>
              <a:t>4.Закаливание </a:t>
            </a:r>
            <a:r>
              <a:rPr lang="ru-RU" sz="2800" b="1" dirty="0"/>
              <a:t>организма  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/>
              <a:t>5. Сохранение стабильного психоэмоционального </a:t>
            </a:r>
            <a:r>
              <a:rPr lang="ru-RU" sz="2800" b="1" dirty="0" smtClean="0"/>
              <a:t>состояния</a:t>
            </a:r>
            <a:endParaRPr lang="ru-RU" sz="2800" b="1" dirty="0"/>
          </a:p>
          <a:p>
            <a:pPr marL="0" indent="0">
              <a:buNone/>
            </a:pPr>
            <a:r>
              <a:rPr lang="ru-RU" sz="2800" b="1" dirty="0"/>
              <a:t>6. Соблюдение правил личной гигиены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Компоненты ЗОЖ: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Режим дня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12776"/>
            <a:ext cx="4103311" cy="471370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режим дня предусматривает</a:t>
            </a:r>
            <a:r>
              <a:rPr lang="ru-RU" dirty="0"/>
              <a:t>:</a:t>
            </a:r>
          </a:p>
          <a:p>
            <a:r>
              <a:rPr lang="ru-RU" dirty="0"/>
              <a:t>1. Чередование физической, умственной деятельности и отдыха.</a:t>
            </a:r>
          </a:p>
          <a:p>
            <a:r>
              <a:rPr lang="ru-RU" dirty="0"/>
              <a:t>2. Регулярный прием пищи.</a:t>
            </a:r>
          </a:p>
          <a:p>
            <a:r>
              <a:rPr lang="ru-RU" dirty="0"/>
              <a:t>3. Сон с точным временем подъема и отхода ко сну. Сон влияет на улучшение общего самочувствия детей.</a:t>
            </a:r>
          </a:p>
          <a:p>
            <a:r>
              <a:rPr lang="ru-RU" dirty="0"/>
              <a:t>4. Комплекс гигиенических мероприятий.</a:t>
            </a:r>
          </a:p>
          <a:p>
            <a:r>
              <a:rPr lang="ru-RU" dirty="0"/>
              <a:t>5. Достаточную продолжительность прогулок и пребывания на открытом воздухе при высокой двигательной активности.</a:t>
            </a:r>
          </a:p>
          <a:p>
            <a:pPr marL="0" indent="0">
              <a:buNone/>
            </a:pPr>
            <a:r>
              <a:rPr lang="ru-RU" dirty="0" smtClean="0"/>
              <a:t>А также игры, занятия и праздники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484784"/>
            <a:ext cx="4103312" cy="464169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DEVICE\Desktop\DSC01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80728"/>
            <a:ext cx="2769592" cy="20771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VICE\Desktop\IMG_33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2998475" cy="22503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Д_С № 30\Рабочий стол_1\Всё для аттестации\Гусакова\101MSDCF\DSC000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9120"/>
            <a:ext cx="2880434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44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Правильное питание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83567" y="1412776"/>
            <a:ext cx="3815279" cy="47137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5152" y="1268760"/>
            <a:ext cx="4103312" cy="485772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Здоровье </a:t>
            </a:r>
            <a:r>
              <a:rPr lang="ru-RU" dirty="0"/>
              <a:t>детей невозможно обеспечить без рационального питания, которое является необходимым условием их гармоничного роста, физического и нервно-психического развития, устойчивости к действию инфекций и других неблагоприятных факторов внешней среды. Кроме того правильно организованное питание формирует у детей культурно-гигиенические навыки, полезные привычки, так называемое рациональное пищевое поведение, закладывает основы культуры питания.</a:t>
            </a:r>
            <a:endParaRPr lang="ru-RU" dirty="0"/>
          </a:p>
        </p:txBody>
      </p:sp>
      <p:pic>
        <p:nvPicPr>
          <p:cNvPr id="6" name="Picture 3" descr="C:\Users\DEVICE\Desktop\DSC012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0221"/>
            <a:ext cx="2895489" cy="21668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DEVICE\Desktop\IMG_20170317_1529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41" y="3861048"/>
            <a:ext cx="2919572" cy="21938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05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solidFill>
                  <a:srgbClr val="FF0000"/>
                </a:solidFill>
              </a:rPr>
              <a:t>Рациональная </a:t>
            </a:r>
            <a:r>
              <a:rPr lang="ru-RU" b="1" dirty="0">
                <a:solidFill>
                  <a:srgbClr val="FF0000"/>
                </a:solidFill>
              </a:rPr>
              <a:t>двигательная </a:t>
            </a:r>
            <a:r>
              <a:rPr lang="ru-RU" b="1" dirty="0" smtClean="0">
                <a:solidFill>
                  <a:srgbClr val="FF0000"/>
                </a:solidFill>
              </a:rPr>
              <a:t>активность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83567" y="1772816"/>
            <a:ext cx="3815279" cy="4353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Двигательная активность детей в ДОУ организуется через разные формы:</a:t>
            </a:r>
          </a:p>
          <a:p>
            <a:pPr marL="0" indent="0">
              <a:buNone/>
            </a:pPr>
            <a:r>
              <a:rPr lang="ru-RU" dirty="0" smtClean="0"/>
              <a:t>-утренняя гимнастика;</a:t>
            </a:r>
          </a:p>
          <a:p>
            <a:pPr marL="0" indent="0">
              <a:buNone/>
            </a:pPr>
            <a:r>
              <a:rPr lang="ru-RU" dirty="0" smtClean="0"/>
              <a:t>-физкультурные занятия;</a:t>
            </a:r>
          </a:p>
          <a:p>
            <a:pPr marL="0" indent="0">
              <a:buNone/>
            </a:pPr>
            <a:r>
              <a:rPr lang="ru-RU" dirty="0" smtClean="0"/>
              <a:t>-физминутки;</a:t>
            </a:r>
          </a:p>
          <a:p>
            <a:pPr marL="0" indent="0">
              <a:buNone/>
            </a:pPr>
            <a:r>
              <a:rPr lang="ru-RU" dirty="0" smtClean="0"/>
              <a:t>-подвижные и малоподвижные игры;</a:t>
            </a:r>
          </a:p>
          <a:p>
            <a:pPr marL="0" indent="0">
              <a:buNone/>
            </a:pPr>
            <a:r>
              <a:rPr lang="ru-RU" dirty="0" smtClean="0"/>
              <a:t>-праздники, соревнования и спортивные досуги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5152" y="1916832"/>
            <a:ext cx="3743272" cy="42096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DEVICE\Desktop\P1040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181" y="1124744"/>
            <a:ext cx="2723795" cy="20428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VICE\Desktop\IMG_20170412_1013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402" y="4776512"/>
            <a:ext cx="2757598" cy="2068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я\Desktop\Могилевцева\Новая папка (2)\IMG_3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937" y="2794239"/>
            <a:ext cx="2894832" cy="2171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25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Закаливание </a:t>
            </a:r>
            <a:r>
              <a:rPr lang="ru-RU" b="1" dirty="0">
                <a:solidFill>
                  <a:srgbClr val="FF0000"/>
                </a:solidFill>
              </a:rPr>
              <a:t>организма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5152" y="1340768"/>
            <a:ext cx="4175320" cy="47857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Закаливание представляет собой комплекс мероприятий, направленных на оздоровление человека, нормализацию его терморегуляции, что ведет к значительному повышению уровня устойчивости к простудным и инфекционным заболеваниям. Процедуры, проводимые с целью оздоровления в группах, также направлены на поднятие уровня иммунитета, причем данные методы следует проводить с учетом возраста малыша и его состояния здоровья.</a:t>
            </a:r>
            <a:endParaRPr lang="ru-RU" dirty="0"/>
          </a:p>
        </p:txBody>
      </p:sp>
      <p:pic>
        <p:nvPicPr>
          <p:cNvPr id="6" name="Picture 2" descr="E:\IMG_476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484784"/>
            <a:ext cx="2163188" cy="29179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 descr="F:\Д_С № 30\Рабочий стол_1\Всё для аттестации\Аттестация Ганца\зимняя прогулка\IMG_3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33056"/>
            <a:ext cx="2808312" cy="255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9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solidFill>
                  <a:srgbClr val="FF0000"/>
                </a:solidFill>
              </a:rPr>
              <a:t>Сохранение </a:t>
            </a:r>
            <a:r>
              <a:rPr lang="ru-RU" b="1" dirty="0">
                <a:solidFill>
                  <a:srgbClr val="FF0000"/>
                </a:solidFill>
              </a:rPr>
              <a:t>стабильного психоэмоционального </a:t>
            </a:r>
            <a:r>
              <a:rPr lang="ru-RU" b="1" dirty="0" smtClean="0">
                <a:solidFill>
                  <a:srgbClr val="FF0000"/>
                </a:solidFill>
              </a:rPr>
              <a:t>состояния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95536" y="1700808"/>
            <a:ext cx="4103311" cy="460851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/>
              <a:t>Эмоции ребенка отличаются от эмоций взрослого:</a:t>
            </a:r>
            <a:endParaRPr lang="ru-RU" dirty="0"/>
          </a:p>
          <a:p>
            <a:r>
              <a:rPr lang="ru-RU" b="1" dirty="0"/>
              <a:t>Многообразием;</a:t>
            </a:r>
            <a:endParaRPr lang="ru-RU" dirty="0"/>
          </a:p>
          <a:p>
            <a:r>
              <a:rPr lang="ru-RU" b="1" dirty="0"/>
              <a:t>Открытостью;</a:t>
            </a:r>
            <a:endParaRPr lang="ru-RU" dirty="0"/>
          </a:p>
          <a:p>
            <a:r>
              <a:rPr lang="ru-RU" b="1" dirty="0"/>
              <a:t>Слитностью и частой сменяемостью;</a:t>
            </a:r>
            <a:endParaRPr lang="ru-RU" dirty="0"/>
          </a:p>
          <a:p>
            <a:r>
              <a:rPr lang="ru-RU" b="1" dirty="0"/>
              <a:t>Подвижностью;</a:t>
            </a:r>
            <a:endParaRPr lang="ru-RU" dirty="0"/>
          </a:p>
          <a:p>
            <a:r>
              <a:rPr lang="ru-RU" b="1" dirty="0"/>
              <a:t>Импульсивностью;</a:t>
            </a:r>
            <a:endParaRPr lang="ru-RU" dirty="0"/>
          </a:p>
          <a:p>
            <a:r>
              <a:rPr lang="ru-RU" b="1" dirty="0"/>
              <a:t>Неосознанностью;</a:t>
            </a:r>
            <a:endParaRPr lang="ru-RU" dirty="0"/>
          </a:p>
          <a:p>
            <a:r>
              <a:rPr lang="ru-RU" b="1" dirty="0"/>
              <a:t>Связаны с выражением своих возможностей;</a:t>
            </a:r>
            <a:endParaRPr lang="ru-RU" dirty="0"/>
          </a:p>
          <a:p>
            <a:r>
              <a:rPr lang="ru-RU" b="1" dirty="0"/>
              <a:t>Ситуативны (процесс возбуждения преобладает над</a:t>
            </a:r>
            <a:endParaRPr lang="ru-RU" dirty="0"/>
          </a:p>
          <a:p>
            <a:r>
              <a:rPr lang="ru-RU" b="1" dirty="0"/>
              <a:t>процессами торможения).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Гармоничное развитие эмоциональной сферы возможно только при условии бережного подхода к формированию чувств маленького ребенка с учетом психофизиологических особенностей каждого возрастного этапа.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5152" y="1772816"/>
            <a:ext cx="4031304" cy="4464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 descr="F:\Д_С № 30\Рабочий стол_1\Всё для аттестации\Аттестация Захарова\МУЗЫКОТЕРАПИЯ\IMG-20200221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3309703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Д_С № 30\Рабочий стол_1\Всё для аттестации\Аттестация Захарова\МУЗЫКОТЕРАПИЯ\IMG-20200221-WA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140" y="1556792"/>
            <a:ext cx="2045092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0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solidFill>
                  <a:srgbClr val="FF0000"/>
                </a:solidFill>
              </a:rPr>
              <a:t> Соблюдение </a:t>
            </a:r>
            <a:r>
              <a:rPr lang="ru-RU" b="1" dirty="0">
                <a:solidFill>
                  <a:srgbClr val="FF0000"/>
                </a:solidFill>
              </a:rPr>
              <a:t>правил личной гигиены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67544" y="1700808"/>
            <a:ext cx="4031303" cy="44256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Понятие « личная гигиена» включает заботу о чистоте тела, постели, одежды и обуви, соблюдение режима дня, а также гигиену сна, отдыха, п </a:t>
            </a:r>
            <a:r>
              <a:rPr lang="ru-RU" dirty="0" smtClean="0"/>
              <a:t>иема </a:t>
            </a:r>
            <a:r>
              <a:rPr lang="ru-RU" dirty="0"/>
              <a:t>пищи.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5152" y="1772816"/>
            <a:ext cx="3815280" cy="43536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Личная гигиена- это совокупность навыков и привычек, которые приобретают уже в дошкольном возрасте и применяется в течении всей жизни. Каждый человек должен владеть элементарными санитарно- гигиеническими навыками, иметь определенный уровень знаний, сознательно относиться к своему здоровью .</a:t>
            </a:r>
            <a:endParaRPr lang="ru-RU" dirty="0"/>
          </a:p>
        </p:txBody>
      </p:sp>
      <p:pic>
        <p:nvPicPr>
          <p:cNvPr id="4098" name="Picture 2" descr="C:\Users\DEVICE\Desktop\DSC012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26310"/>
            <a:ext cx="3472904" cy="26046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7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844824"/>
            <a:ext cx="8136903" cy="46085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ППРС способствует формированию ЗОЖ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DSCN02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276872"/>
            <a:ext cx="3528392" cy="3104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Владелец\Desktop\тренажеры\IMG_2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945010"/>
            <a:ext cx="3377528" cy="2508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F:\Д_С № 30\Рабочий стол_1\Всё для аттестации\Гусакова\Лена фото\P10501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3377528" cy="2186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6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117</TotalTime>
  <Words>361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«Здоровый образ жизни – мой выбор!»</vt:lpstr>
      <vt:lpstr>Компоненты ЗОЖ:</vt:lpstr>
      <vt:lpstr>Режим дня </vt:lpstr>
      <vt:lpstr>Правильное питание </vt:lpstr>
      <vt:lpstr> Рациональная двигательная активность </vt:lpstr>
      <vt:lpstr> Закаливание организма   </vt:lpstr>
      <vt:lpstr> Сохранение стабильного психоэмоционального состояния  </vt:lpstr>
      <vt:lpstr>  Соблюдение правил личной гигиены </vt:lpstr>
      <vt:lpstr>ППРС способствует формированию ЗОЖ</vt:lpstr>
      <vt:lpstr>Работа с родителями по формированию ЗОЖ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«Здоровый образ жизни – мой выбор!»</dc:title>
  <dc:creator>DEVICE</dc:creator>
  <cp:lastModifiedBy>DEVICE</cp:lastModifiedBy>
  <cp:revision>9</cp:revision>
  <dcterms:created xsi:type="dcterms:W3CDTF">2020-04-02T14:28:23Z</dcterms:created>
  <dcterms:modified xsi:type="dcterms:W3CDTF">2020-04-02T16:25:32Z</dcterms:modified>
</cp:coreProperties>
</file>