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68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75856" y="188640"/>
            <a:ext cx="5688632" cy="1318046"/>
          </a:xfrm>
        </p:spPr>
        <p:txBody>
          <a:bodyPr/>
          <a:lstStyle>
            <a:lvl1pPr>
              <a:defRPr b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B9BBB891-F1AD-46C6-8F10-F8CBE38FC02A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433065B0-5611-43C1-AE22-BAB91E8D9B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64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B9BBB891-F1AD-46C6-8F10-F8CBE38FC02A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433065B0-5611-43C1-AE22-BAB91E8D9B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80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B9BBB891-F1AD-46C6-8F10-F8CBE38FC02A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433065B0-5611-43C1-AE22-BAB91E8D9B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6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BB891-F1AD-46C6-8F10-F8CBE38FC02A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065B0-5611-43C1-AE22-BAB91E8D9B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3485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B9BBB891-F1AD-46C6-8F10-F8CBE38FC02A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433065B0-5611-43C1-AE22-BAB91E8D9BC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79513" y="123199"/>
            <a:ext cx="8712968" cy="1360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9" name="Текст 2"/>
          <p:cNvSpPr>
            <a:spLocks noGrp="1"/>
          </p:cNvSpPr>
          <p:nvPr>
            <p:ph idx="1"/>
          </p:nvPr>
        </p:nvSpPr>
        <p:spPr>
          <a:xfrm>
            <a:off x="1187624" y="1628800"/>
            <a:ext cx="7704856" cy="4104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30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799" y="4406900"/>
            <a:ext cx="5722913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71799" y="2906713"/>
            <a:ext cx="57229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B9BBB891-F1AD-46C6-8F10-F8CBE38FC02A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433065B0-5611-43C1-AE22-BAB91E8D9B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65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835696" y="1628800"/>
            <a:ext cx="3528392" cy="4525963"/>
          </a:xfrm>
        </p:spPr>
        <p:txBody>
          <a:bodyPr/>
          <a:lstStyle>
            <a:lvl1pPr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 sz="1800">
                <a:solidFill>
                  <a:schemeClr val="accent1">
                    <a:lumMod val="7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36096" y="1639341"/>
            <a:ext cx="3528392" cy="4525963"/>
          </a:xfrm>
        </p:spPr>
        <p:txBody>
          <a:bodyPr/>
          <a:lstStyle>
            <a:lvl1pPr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 sz="1800">
                <a:solidFill>
                  <a:schemeClr val="accent1">
                    <a:lumMod val="7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B9BBB891-F1AD-46C6-8F10-F8CBE38FC02A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433065B0-5611-43C1-AE22-BAB91E8D9B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33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07704" y="1535113"/>
            <a:ext cx="3456384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907704" y="2174875"/>
            <a:ext cx="3456384" cy="3951288"/>
          </a:xfrm>
        </p:spPr>
        <p:txBody>
          <a:bodyPr/>
          <a:lstStyle>
            <a:lvl1pPr>
              <a:defRPr sz="2400"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accent1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506747" y="1535113"/>
            <a:ext cx="3457741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506747" y="2174875"/>
            <a:ext cx="3457741" cy="3951288"/>
          </a:xfrm>
        </p:spPr>
        <p:txBody>
          <a:bodyPr/>
          <a:lstStyle>
            <a:lvl1pPr>
              <a:defRPr sz="2400"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accent1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375310" y="6356350"/>
            <a:ext cx="1215489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B9BBB891-F1AD-46C6-8F10-F8CBE38FC02A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154184" y="6356350"/>
            <a:ext cx="1649592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471310" y="6356350"/>
            <a:ext cx="1215489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433065B0-5611-43C1-AE22-BAB91E8D9B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93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B9BBB891-F1AD-46C6-8F10-F8CBE38FC02A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433065B0-5611-43C1-AE22-BAB91E8D9B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45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B9BBB891-F1AD-46C6-8F10-F8CBE38FC02A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433065B0-5611-43C1-AE22-BAB91E8D9B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95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916832"/>
            <a:ext cx="5111750" cy="4353347"/>
          </a:xfrm>
        </p:spPr>
        <p:txBody>
          <a:bodyPr/>
          <a:lstStyle>
            <a:lvl1pPr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 sz="2800"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 sz="2400"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 sz="2000"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 sz="2000">
                <a:solidFill>
                  <a:schemeClr val="accent1">
                    <a:lumMod val="7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B9BBB891-F1AD-46C6-8F10-F8CBE38FC02A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433065B0-5611-43C1-AE22-BAB91E8D9B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8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B9BBB891-F1AD-46C6-8F10-F8CBE38FC02A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433065B0-5611-43C1-AE22-BAB91E8D9B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60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presentation-creation.ru/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3" y="123199"/>
            <a:ext cx="8712968" cy="1360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87624" y="1628800"/>
            <a:ext cx="7704856" cy="4104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B9BBB891-F1AD-46C6-8F10-F8CBE38FC02A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433065B0-5611-43C1-AE22-BAB91E8D9BC0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hlinkClick r:id="rId15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1">
              <a:lumMod val="75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1"/>
                </a:solidFill>
              </a:rPr>
              <a:t>Ознакомление детей с окружающим миром через познавательно-экспериментальную деятельность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63448" y="4725144"/>
            <a:ext cx="33006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«МДОУ Детский сад №30»</a:t>
            </a:r>
          </a:p>
          <a:p>
            <a:r>
              <a:rPr lang="ru-RU" sz="2000" b="1" dirty="0" smtClean="0"/>
              <a:t>Воспитатель: Рытова О.М.</a:t>
            </a:r>
            <a:endParaRPr lang="ru-RU" sz="2000" b="1" dirty="0"/>
          </a:p>
        </p:txBody>
      </p:sp>
      <p:pic>
        <p:nvPicPr>
          <p:cNvPr id="1026" name="Picture 2" descr="H:\фотокамера\DCIM\100_FUJI\DSCF02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916832"/>
            <a:ext cx="4452869" cy="25088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01035" y="5954960"/>
            <a:ext cx="11213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Г.Щёкино</a:t>
            </a:r>
            <a:endParaRPr lang="ru-RU" dirty="0" smtClean="0"/>
          </a:p>
          <a:p>
            <a:r>
              <a:rPr lang="ru-RU" dirty="0" smtClean="0"/>
              <a:t>2020г.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521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712968" cy="1360836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tx1"/>
                </a:solidFill>
              </a:rPr>
              <a:t>Одним из условий решения задач по опытно-экспериментальной деятельности в детском саду является организация </a:t>
            </a:r>
            <a:r>
              <a:rPr lang="ru-RU" sz="2800" dirty="0" smtClean="0">
                <a:solidFill>
                  <a:schemeClr val="tx1"/>
                </a:solidFill>
              </a:rPr>
              <a:t>развивающей </a:t>
            </a:r>
            <a:r>
              <a:rPr lang="ru-RU" sz="2800" dirty="0">
                <a:solidFill>
                  <a:schemeClr val="tx1"/>
                </a:solidFill>
              </a:rPr>
              <a:t>среды. </a:t>
            </a:r>
          </a:p>
        </p:txBody>
      </p:sp>
      <p:pic>
        <p:nvPicPr>
          <p:cNvPr id="4098" name="Picture 2" descr="C:\Users\Мама\Desktop\Screenshot_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297387"/>
            <a:ext cx="3574577" cy="42752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Мама\Desktop\Screenshot_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89" y="2058758"/>
            <a:ext cx="3540549" cy="2376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653051"/>
            <a:ext cx="4392488" cy="21721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801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Мама\Desktop\Screenshot_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15" y="362380"/>
            <a:ext cx="2641699" cy="34367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Мама\Desktop\Screenshot_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056" y="242442"/>
            <a:ext cx="2186955" cy="37363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Мама\Desktop\Screenshot_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9068"/>
            <a:ext cx="4853953" cy="24089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Мама\Desktop\Screenshot_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528" y="4192429"/>
            <a:ext cx="4248472" cy="26851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фото дет сад\P1010329.JPG"/>
          <p:cNvPicPr>
            <a:picLocks noChangeAspect="1" noChangeArrowheads="1"/>
          </p:cNvPicPr>
          <p:nvPr/>
        </p:nvPicPr>
        <p:blipFill>
          <a:blip r:embed="rId6" cstate="print"/>
          <a:srcRect r="53"/>
          <a:stretch>
            <a:fillRect/>
          </a:stretch>
        </p:blipFill>
        <p:spPr bwMode="auto">
          <a:xfrm>
            <a:off x="3419872" y="334163"/>
            <a:ext cx="3131840" cy="34932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0314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2014\Desktop\фото дет сад\P10103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56090" y="3452288"/>
            <a:ext cx="3600400" cy="32000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2" descr="C:\Users\2014\Desktop\фото дет сад\P10103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469" y="3429000"/>
            <a:ext cx="3727680" cy="32233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2" descr="C:\Users\2014\Desktop\фото дет сад\P1010344.JPG"/>
          <p:cNvPicPr>
            <a:picLocks noChangeAspect="1" noChangeArrowheads="1"/>
          </p:cNvPicPr>
          <p:nvPr/>
        </p:nvPicPr>
        <p:blipFill>
          <a:blip r:embed="rId4" cstate="print"/>
          <a:srcRect r="28" b="15"/>
          <a:stretch>
            <a:fillRect/>
          </a:stretch>
        </p:blipFill>
        <p:spPr bwMode="auto">
          <a:xfrm>
            <a:off x="467544" y="332656"/>
            <a:ext cx="2558236" cy="22798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2" descr="C:\Users\admin\Desktop\фото дет сад\P1010328.JPG"/>
          <p:cNvPicPr>
            <a:picLocks noChangeAspect="1" noChangeArrowheads="1"/>
          </p:cNvPicPr>
          <p:nvPr/>
        </p:nvPicPr>
        <p:blipFill>
          <a:blip r:embed="rId5" cstate="print"/>
          <a:srcRect r="20" b="57"/>
          <a:stretch>
            <a:fillRect/>
          </a:stretch>
        </p:blipFill>
        <p:spPr bwMode="auto">
          <a:xfrm>
            <a:off x="3987940" y="332656"/>
            <a:ext cx="4668550" cy="25814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4918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76672"/>
            <a:ext cx="8712968" cy="295232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ysClr val="windowText" lastClr="000000"/>
                </a:solidFill>
              </a:rPr>
              <a:t>В рамках приоритетного направления разработана рабочая программа и организован кружок «Юный исследователь» Ознакомиться  с программой можно </a:t>
            </a:r>
            <a:r>
              <a:rPr lang="ru-RU" dirty="0">
                <a:solidFill>
                  <a:sysClr val="windowText" lastClr="000000"/>
                </a:solidFill>
              </a:rPr>
              <a:t>з</a:t>
            </a:r>
            <a:r>
              <a:rPr lang="ru-RU" dirty="0" smtClean="0">
                <a:solidFill>
                  <a:sysClr val="windowText" lastClr="000000"/>
                </a:solidFill>
              </a:rPr>
              <a:t>десь :</a:t>
            </a:r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43808" y="3675503"/>
            <a:ext cx="6048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http://shekino30.russia-sad.ru/obrazovanie</a:t>
            </a:r>
            <a:endParaRPr lang="ru-RU" dirty="0"/>
          </a:p>
        </p:txBody>
      </p:sp>
      <p:pic>
        <p:nvPicPr>
          <p:cNvPr id="1026" name="Picture 2" descr="C:\Users\Мама\Desktop\Новая папка (2)\DSCF02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437112"/>
            <a:ext cx="3706266" cy="2088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Мама\Desktop\Новая папка (2)\DSCF01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437112"/>
            <a:ext cx="3706266" cy="2088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066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ама\Desktop\Ксюша (4)\IMG_42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163" y="4509120"/>
            <a:ext cx="2976331" cy="2232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Мама\Desktop\Ксюша (4)\DSCF10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997" y="188640"/>
            <a:ext cx="3450662" cy="19442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Мама\Desktop\Ксюша (4)\DSCF06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4430"/>
            <a:ext cx="3351644" cy="18884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H:\фотокамера\DCIM\100_FUJI\DSCF093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72" y="4509120"/>
            <a:ext cx="3446666" cy="19419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:\фотокамера\DCIM\100_FUJI\DSCF089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276872"/>
            <a:ext cx="3590618" cy="20230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727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Формы взаимодействия  с родителями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28691" y="1556792"/>
            <a:ext cx="7944018" cy="432048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Анкетирование родителей</a:t>
            </a:r>
          </a:p>
          <a:p>
            <a:r>
              <a:rPr lang="ru-RU" sz="2400" b="1" dirty="0" smtClean="0">
                <a:solidFill>
                  <a:schemeClr val="tx1"/>
                </a:solidFill>
              </a:rPr>
              <a:t>Привлечение к созданию познавательно-развивающей среды</a:t>
            </a:r>
          </a:p>
          <a:p>
            <a:r>
              <a:rPr lang="ru-RU" sz="2400" b="1" dirty="0" smtClean="0">
                <a:solidFill>
                  <a:schemeClr val="tx1"/>
                </a:solidFill>
              </a:rPr>
              <a:t>Родительские собрания</a:t>
            </a:r>
          </a:p>
          <a:p>
            <a:r>
              <a:rPr lang="ru-RU" sz="2400" b="1" dirty="0" smtClean="0">
                <a:solidFill>
                  <a:schemeClr val="tx1"/>
                </a:solidFill>
              </a:rPr>
              <a:t>Открытые мероприятия для родителей</a:t>
            </a:r>
          </a:p>
          <a:p>
            <a:r>
              <a:rPr lang="ru-RU" sz="2400" b="1" dirty="0" smtClean="0">
                <a:solidFill>
                  <a:schemeClr val="tx1"/>
                </a:solidFill>
              </a:rPr>
              <a:t>Совместное детско-взрослое творчество</a:t>
            </a:r>
          </a:p>
          <a:p>
            <a:r>
              <a:rPr lang="ru-RU" sz="2400" b="1" dirty="0" smtClean="0">
                <a:solidFill>
                  <a:schemeClr val="tx1"/>
                </a:solidFill>
              </a:rPr>
              <a:t>Экспериментирование в домашних условиях</a:t>
            </a:r>
          </a:p>
          <a:p>
            <a:r>
              <a:rPr lang="ru-RU" sz="2400" b="1" dirty="0" smtClean="0">
                <a:solidFill>
                  <a:schemeClr val="tx1"/>
                </a:solidFill>
              </a:rPr>
              <a:t>Совместная детско-взрослая познавательно-исследовательская деятельность</a:t>
            </a:r>
          </a:p>
          <a:p>
            <a:r>
              <a:rPr lang="ru-RU" sz="2400" b="1" dirty="0" smtClean="0">
                <a:solidFill>
                  <a:schemeClr val="tx1"/>
                </a:solidFill>
              </a:rPr>
              <a:t>Консультации, памятки, рекомендации</a:t>
            </a:r>
          </a:p>
          <a:p>
            <a:r>
              <a:rPr lang="ru-RU" sz="2400" b="1" dirty="0" smtClean="0">
                <a:solidFill>
                  <a:schemeClr val="tx1"/>
                </a:solidFill>
              </a:rPr>
              <a:t>Оформление тематических ширм, выставки, мини-библиотечки</a:t>
            </a:r>
            <a:endParaRPr lang="ru-RU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41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Мама\Desktop\Screenshot_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548680"/>
            <a:ext cx="4124325" cy="5859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Мама\Desktop\Screenshot_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548680"/>
            <a:ext cx="4329401" cy="56886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36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В результате такой системной работы дети научились: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Выполнять ряд последовательных действий в соответствии с планом.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Высказывать предположения об ожидаемом результате, делать выводы.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Анализировать, выявлять существенные признаки веществ, материалов, предметов.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Повысился познавательный интерес.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Дети могут проводить элементарные опыты и эксперименты.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Взаимодействовать друг с другом.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595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Спасибо за внимание!</a:t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>Желаю творческих успехов!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4098" name="Picture 2" descr="C:\Users\Мама\Desktop\3aae68b62ca74d39cf10dbdf91df0f45_5d4c6b0361535_5eaad21b55c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253326"/>
            <a:ext cx="6660231" cy="374971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699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836712"/>
            <a:ext cx="7704856" cy="1872208"/>
          </a:xfrm>
        </p:spPr>
        <p:txBody>
          <a:bodyPr>
            <a:normAutofit lnSpcReduction="10000"/>
          </a:bodyPr>
          <a:lstStyle/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b="1" i="1" dirty="0">
                <a:solidFill>
                  <a:prstClr val="black"/>
                </a:solidFill>
                <a:latin typeface="Arial" charset="0"/>
                <a:cs typeface="Arial" charset="0"/>
              </a:rPr>
              <a:t>«Расскажи- и я забуду, покажи- и я запомню, дай попробовать- и я пойму», - </a:t>
            </a:r>
            <a:r>
              <a:rPr lang="ru-RU" i="1" dirty="0">
                <a:solidFill>
                  <a:prstClr val="black"/>
                </a:solidFill>
                <a:latin typeface="Arial" charset="0"/>
                <a:cs typeface="Arial" charset="0"/>
              </a:rPr>
              <a:t>гласит китайская поговорка.</a:t>
            </a:r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 descr="C:\Users\Мама\Desktop\Новая папка (2)\DSCF08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299" y="3645024"/>
            <a:ext cx="5391063" cy="3037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682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tx1"/>
                </a:solidFill>
              </a:rPr>
              <a:t>Актуальность: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>
                <a:solidFill>
                  <a:schemeClr val="tx1"/>
                </a:solidFill>
              </a:rPr>
              <a:t>в процессе активной познавательно – исследовательской деятельности, ребенок с одной стороны расширяет представления о мире, с другой – начинает овладевать: </a:t>
            </a:r>
            <a:r>
              <a:rPr lang="ru-RU" dirty="0" err="1">
                <a:solidFill>
                  <a:schemeClr val="tx1"/>
                </a:solidFill>
              </a:rPr>
              <a:t>причинно</a:t>
            </a:r>
            <a:r>
              <a:rPr lang="ru-RU" dirty="0">
                <a:solidFill>
                  <a:schemeClr val="tx1"/>
                </a:solidFill>
              </a:rPr>
              <a:t> – следственными, пространственными и временными отношениями, позволяющими связать отдельные представления в целостную картину мира.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89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tx1"/>
                </a:solidFill>
              </a:rPr>
              <a:t>Цель: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None/>
            </a:pPr>
            <a:r>
              <a:rPr lang="ru-RU" dirty="0" smtClean="0">
                <a:solidFill>
                  <a:schemeClr val="tx1"/>
                </a:solidFill>
              </a:rPr>
              <a:t>		Побуждать </a:t>
            </a:r>
            <a:r>
              <a:rPr lang="ru-RU" dirty="0">
                <a:solidFill>
                  <a:schemeClr val="tx1"/>
                </a:solidFill>
              </a:rPr>
              <a:t>детей к </a:t>
            </a:r>
            <a:r>
              <a:rPr lang="ru-RU" dirty="0" smtClean="0">
                <a:solidFill>
                  <a:schemeClr val="tx1"/>
                </a:solidFill>
              </a:rPr>
              <a:t>исследовательской деятельности</a:t>
            </a:r>
            <a:r>
              <a:rPr lang="ru-RU" dirty="0">
                <a:solidFill>
                  <a:schemeClr val="tx1"/>
                </a:solidFill>
              </a:rPr>
              <a:t>, дать им возможность экспериментировать, выявить реальные представления о различных сторонах изучаемого объекта, о его взаимоотношении с другими объектами и со средой обитания. </a:t>
            </a:r>
          </a:p>
          <a:p>
            <a:pPr>
              <a:buNone/>
            </a:pPr>
            <a:endParaRPr lang="ru-RU" dirty="0">
              <a:solidFill>
                <a:schemeClr val="tx1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054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Задачи: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>
                <a:solidFill>
                  <a:schemeClr val="tx1"/>
                </a:solidFill>
              </a:rPr>
              <a:t>Развитие у детей познавательных способностей: развитие мыслительных способностей анализ, синтез, классификация, сравнение, обобщение; формирование способов познания путем сенсорного анализа.</a:t>
            </a:r>
          </a:p>
          <a:p>
            <a:r>
              <a:rPr lang="ru-RU" dirty="0">
                <a:solidFill>
                  <a:schemeClr val="tx1"/>
                </a:solidFill>
              </a:rPr>
              <a:t> Социально-личностное развитие: развитие </a:t>
            </a:r>
            <a:r>
              <a:rPr lang="ru-RU" dirty="0" err="1">
                <a:solidFill>
                  <a:schemeClr val="tx1"/>
                </a:solidFill>
              </a:rPr>
              <a:t>коммуникативности</a:t>
            </a:r>
            <a:r>
              <a:rPr lang="ru-RU" dirty="0">
                <a:solidFill>
                  <a:schemeClr val="tx1"/>
                </a:solidFill>
              </a:rPr>
              <a:t>, самостоятельности, наблюдательности, элементарного самоконтроля и </a:t>
            </a:r>
            <a:r>
              <a:rPr lang="ru-RU" dirty="0" err="1">
                <a:solidFill>
                  <a:schemeClr val="tx1"/>
                </a:solidFill>
              </a:rPr>
              <a:t>саморегуляции</a:t>
            </a:r>
            <a:r>
              <a:rPr lang="ru-RU" dirty="0">
                <a:solidFill>
                  <a:schemeClr val="tx1"/>
                </a:solidFill>
              </a:rPr>
              <a:t> своих действий.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56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1"/>
                </a:solidFill>
              </a:rPr>
              <a:t>Формы познавательно-исследовательской деятельности</a:t>
            </a:r>
            <a:r>
              <a:rPr lang="ru-RU" dirty="0" smtClean="0">
                <a:solidFill>
                  <a:schemeClr val="tx1"/>
                </a:solidFill>
              </a:rPr>
              <a:t>: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1700808"/>
            <a:ext cx="7704856" cy="4104456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«погружение» в краски, звуки, запахи...,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наблюдение,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ru-RU" dirty="0">
                <a:solidFill>
                  <a:schemeClr val="tx1"/>
                </a:solidFill>
              </a:rPr>
              <a:t>ф</a:t>
            </a:r>
            <a:r>
              <a:rPr lang="ru-RU" dirty="0" smtClean="0">
                <a:solidFill>
                  <a:schemeClr val="tx1"/>
                </a:solidFill>
              </a:rPr>
              <a:t>иксация результатов,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экспериментирование</a:t>
            </a:r>
            <a:r>
              <a:rPr lang="ru-RU" dirty="0">
                <a:solidFill>
                  <a:schemeClr val="tx1"/>
                </a:solidFill>
              </a:rPr>
              <a:t>,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моделирование,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ru-RU" dirty="0">
                <a:solidFill>
                  <a:schemeClr val="tx1"/>
                </a:solidFill>
              </a:rPr>
              <a:t>п</a:t>
            </a:r>
            <a:r>
              <a:rPr lang="ru-RU" dirty="0" smtClean="0">
                <a:solidFill>
                  <a:schemeClr val="tx1"/>
                </a:solidFill>
              </a:rPr>
              <a:t>роектная деятельность,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коллекционирование</a:t>
            </a:r>
            <a:r>
              <a:rPr lang="ru-RU" dirty="0">
                <a:solidFill>
                  <a:schemeClr val="tx1"/>
                </a:solidFill>
              </a:rPr>
              <a:t>,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проблемная </a:t>
            </a:r>
            <a:r>
              <a:rPr lang="ru-RU" dirty="0">
                <a:solidFill>
                  <a:schemeClr val="tx1"/>
                </a:solidFill>
              </a:rPr>
              <a:t>ситуация,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 трудовые поручения и действия.</a:t>
            </a:r>
            <a:endParaRPr lang="ru-RU" dirty="0">
              <a:solidFill>
                <a:schemeClr val="tx1"/>
              </a:solidFill>
            </a:endParaRPr>
          </a:p>
          <a:p>
            <a:endParaRPr lang="ru-RU" dirty="0"/>
          </a:p>
        </p:txBody>
      </p:sp>
      <p:pic>
        <p:nvPicPr>
          <p:cNvPr id="1026" name="Picture 2" descr="H:\фотокамера\DCIM\100_FUJI\DSCF06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708920"/>
            <a:ext cx="3706266" cy="2088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6431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Формирование представлений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628800"/>
            <a:ext cx="7704856" cy="4104456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о мире животных, растений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о материалах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о человеке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о природных явлениях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о предметном мире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о геометрических эталонах</a:t>
            </a:r>
          </a:p>
          <a:p>
            <a:pPr marL="0" indent="0">
              <a:buNone/>
            </a:pPr>
            <a:r>
              <a:rPr lang="ru-RU" dirty="0"/>
              <a:t>.</a:t>
            </a: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419350"/>
            <a:ext cx="3571875" cy="20177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81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692696"/>
            <a:ext cx="7920880" cy="5040560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ru-RU" b="1" dirty="0">
                <a:solidFill>
                  <a:schemeClr val="tx1"/>
                </a:solidFill>
              </a:rPr>
              <a:t>Основным методом детской исследовательской деятельности является экспериментирование. </a:t>
            </a:r>
          </a:p>
          <a:p>
            <a:pPr>
              <a:buNone/>
            </a:pPr>
            <a:r>
              <a:rPr lang="ru-RU" dirty="0">
                <a:solidFill>
                  <a:schemeClr val="tx1"/>
                </a:solidFill>
              </a:rPr>
              <a:t>Главное достоинство этого метода – контакт ребенка с предметами или материалами, что дает детям реальное представление об объекте, его свойствах, качеств, возможностей. </a:t>
            </a:r>
          </a:p>
          <a:p>
            <a:pPr algn="ctr">
              <a:buNone/>
            </a:pPr>
            <a:r>
              <a:rPr lang="ru-RU" b="1" dirty="0">
                <a:solidFill>
                  <a:schemeClr val="tx1"/>
                </a:solidFill>
              </a:rPr>
              <a:t>Структура детского экспериментирования 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постановка </a:t>
            </a:r>
            <a:r>
              <a:rPr lang="ru-RU" dirty="0">
                <a:solidFill>
                  <a:schemeClr val="tx1"/>
                </a:solidFill>
              </a:rPr>
              <a:t>проблемы, которую необходимо разрешить; 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целеполагание </a:t>
            </a:r>
            <a:r>
              <a:rPr lang="ru-RU" dirty="0">
                <a:solidFill>
                  <a:schemeClr val="tx1"/>
                </a:solidFill>
              </a:rPr>
              <a:t>(что нужно сделать для решения проблемы); 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выдвижение </a:t>
            </a:r>
            <a:r>
              <a:rPr lang="ru-RU" dirty="0">
                <a:solidFill>
                  <a:schemeClr val="tx1"/>
                </a:solidFill>
              </a:rPr>
              <a:t>гипотез (поиск возможных путей решения); 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проверка </a:t>
            </a:r>
            <a:r>
              <a:rPr lang="ru-RU" dirty="0">
                <a:solidFill>
                  <a:schemeClr val="tx1"/>
                </a:solidFill>
              </a:rPr>
              <a:t>гипотез (сбор данных, реализация в действиях); 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анализ </a:t>
            </a:r>
            <a:r>
              <a:rPr lang="ru-RU" dirty="0">
                <a:solidFill>
                  <a:schemeClr val="tx1"/>
                </a:solidFill>
              </a:rPr>
              <a:t>полученного результата (подтвердилось или не подтвердилось); 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формулирование </a:t>
            </a:r>
            <a:r>
              <a:rPr lang="ru-RU" dirty="0">
                <a:solidFill>
                  <a:schemeClr val="tx1"/>
                </a:solidFill>
              </a:rPr>
              <a:t>выводов.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051" name="Picture 3" descr="H:\фотокамера\DCIM\100_FUJI\DSCF06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4509120"/>
            <a:ext cx="3713419" cy="20922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938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трелка вниз 3"/>
          <p:cNvSpPr/>
          <p:nvPr/>
        </p:nvSpPr>
        <p:spPr>
          <a:xfrm>
            <a:off x="3707904" y="1470453"/>
            <a:ext cx="1401510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12968" cy="136083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Познавательно-исследовательская деятельность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6231" y="2348880"/>
            <a:ext cx="7704856" cy="4104456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b="1" dirty="0" smtClean="0">
                <a:solidFill>
                  <a:schemeClr val="tx1"/>
                </a:solidFill>
              </a:rPr>
              <a:t>Образовательные области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Социально-коммуникативное развитие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Познавательное развитие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Речевое развитие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Художественно-эстетическое развитие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Физическое развитие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18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1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607</TotalTime>
  <Words>429</Words>
  <Application>Microsoft Office PowerPoint</Application>
  <PresentationFormat>Экран (4:3)</PresentationFormat>
  <Paragraphs>68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Тема1</vt:lpstr>
      <vt:lpstr>Ознакомление детей с окружающим миром через познавательно-экспериментальную деятельность</vt:lpstr>
      <vt:lpstr>Презентация PowerPoint</vt:lpstr>
      <vt:lpstr>Актуальность:</vt:lpstr>
      <vt:lpstr>Цель:</vt:lpstr>
      <vt:lpstr>Задачи:</vt:lpstr>
      <vt:lpstr>Формы познавательно-исследовательской деятельности:</vt:lpstr>
      <vt:lpstr>Формирование представлений</vt:lpstr>
      <vt:lpstr>Презентация PowerPoint</vt:lpstr>
      <vt:lpstr>Познавательно-исследовательская деятельность</vt:lpstr>
      <vt:lpstr>Одним из условий решения задач по опытно-экспериментальной деятельности в детском саду является организация развивающей среды. </vt:lpstr>
      <vt:lpstr>Презентация PowerPoint</vt:lpstr>
      <vt:lpstr>Презентация PowerPoint</vt:lpstr>
      <vt:lpstr>В рамках приоритетного направления разработана рабочая программа и организован кружок «Юный исследователь» Ознакомиться  с программой можно здесь :</vt:lpstr>
      <vt:lpstr>Презентация PowerPoint</vt:lpstr>
      <vt:lpstr>Формы взаимодействия  с родителями</vt:lpstr>
      <vt:lpstr>Презентация PowerPoint</vt:lpstr>
      <vt:lpstr>В результате такой системной работы дети научились:</vt:lpstr>
      <vt:lpstr>Спасибо за внимание! Желаю творческих успехов!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Ознакомление детей с окружающим миром через познавательно-экспериментальную деятельность</dc:title>
  <dc:creator>Мама</dc:creator>
  <cp:lastModifiedBy>Мама</cp:lastModifiedBy>
  <cp:revision>39</cp:revision>
  <dcterms:created xsi:type="dcterms:W3CDTF">2020-05-22T14:26:38Z</dcterms:created>
  <dcterms:modified xsi:type="dcterms:W3CDTF">2020-05-26T14:29:13Z</dcterms:modified>
</cp:coreProperties>
</file>